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61" r:id="rId6"/>
    <p:sldId id="262" r:id="rId7"/>
    <p:sldId id="257" r:id="rId8"/>
    <p:sldId id="263" r:id="rId9"/>
    <p:sldId id="258" r:id="rId10"/>
    <p:sldId id="264" r:id="rId11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16" autoAdjust="0"/>
  </p:normalViewPr>
  <p:slideViewPr>
    <p:cSldViewPr snapToGrid="0">
      <p:cViewPr varScale="1">
        <p:scale>
          <a:sx n="62" d="100"/>
          <a:sy n="62" d="100"/>
        </p:scale>
        <p:origin x="13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Sham" userId="157f0c33-e014-4b64-9d3d-83ce81408bd7" providerId="ADAL" clId="{F7CB6F46-40E6-47FA-8E09-A66F35AEE391}"/>
    <pc:docChg chg="modSld">
      <pc:chgData name="Frances Sham" userId="157f0c33-e014-4b64-9d3d-83ce81408bd7" providerId="ADAL" clId="{F7CB6F46-40E6-47FA-8E09-A66F35AEE391}" dt="2026-02-25T11:26:01.520" v="5" actId="20577"/>
      <pc:docMkLst>
        <pc:docMk/>
      </pc:docMkLst>
      <pc:sldChg chg="modNotesTx">
        <pc:chgData name="Frances Sham" userId="157f0c33-e014-4b64-9d3d-83ce81408bd7" providerId="ADAL" clId="{F7CB6F46-40E6-47FA-8E09-A66F35AEE391}" dt="2026-02-25T11:25:57.432" v="1" actId="20577"/>
        <pc:sldMkLst>
          <pc:docMk/>
          <pc:sldMk cId="1659800423" sldId="256"/>
        </pc:sldMkLst>
      </pc:sldChg>
      <pc:sldChg chg="modNotesTx">
        <pc:chgData name="Frances Sham" userId="157f0c33-e014-4b64-9d3d-83ce81408bd7" providerId="ADAL" clId="{F7CB6F46-40E6-47FA-8E09-A66F35AEE391}" dt="2026-02-25T11:25:59.586" v="3" actId="20577"/>
        <pc:sldMkLst>
          <pc:docMk/>
          <pc:sldMk cId="2321356306" sldId="261"/>
        </pc:sldMkLst>
      </pc:sldChg>
      <pc:sldChg chg="modNotesTx">
        <pc:chgData name="Frances Sham" userId="157f0c33-e014-4b64-9d3d-83ce81408bd7" providerId="ADAL" clId="{F7CB6F46-40E6-47FA-8E09-A66F35AEE391}" dt="2026-02-25T11:26:01.520" v="5" actId="20577"/>
        <pc:sldMkLst>
          <pc:docMk/>
          <pc:sldMk cId="1981862293" sldId="262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83BA1C-FD27-484B-A3D7-0630E3C6781B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B94A460-DC94-4378-A75D-E33B9205B12C}">
      <dgm:prSet/>
      <dgm:spPr/>
      <dgm:t>
        <a:bodyPr/>
        <a:lstStyle/>
        <a:p>
          <a:pPr>
            <a:defRPr b="1"/>
          </a:pPr>
          <a:r>
            <a:rPr lang="en-GB"/>
            <a:t>Moved all electricity meter services to Stark as of 15</a:t>
          </a:r>
          <a:r>
            <a:rPr lang="en-GB" baseline="30000"/>
            <a:t>th</a:t>
          </a:r>
          <a:r>
            <a:rPr lang="en-GB"/>
            <a:t> January 2026</a:t>
          </a:r>
          <a:endParaRPr lang="en-US"/>
        </a:p>
      </dgm:t>
    </dgm:pt>
    <dgm:pt modelId="{AC723301-2038-407B-93FC-DD98C028EE8E}" type="parTrans" cxnId="{32E84E38-3366-4A8A-B7BE-643E988D15F3}">
      <dgm:prSet/>
      <dgm:spPr/>
      <dgm:t>
        <a:bodyPr/>
        <a:lstStyle/>
        <a:p>
          <a:endParaRPr lang="en-US"/>
        </a:p>
      </dgm:t>
    </dgm:pt>
    <dgm:pt modelId="{0C9737B0-F98F-41AF-8346-23436F9A928D}" type="sibTrans" cxnId="{32E84E38-3366-4A8A-B7BE-643E988D15F3}">
      <dgm:prSet/>
      <dgm:spPr/>
      <dgm:t>
        <a:bodyPr/>
        <a:lstStyle/>
        <a:p>
          <a:endParaRPr lang="en-US"/>
        </a:p>
      </dgm:t>
    </dgm:pt>
    <dgm:pt modelId="{F15BF672-D1C8-4727-8736-3606A5164B29}">
      <dgm:prSet/>
      <dgm:spPr/>
      <dgm:t>
        <a:bodyPr/>
        <a:lstStyle/>
        <a:p>
          <a:r>
            <a:rPr lang="en-GB"/>
            <a:t>- Central contract to reduce costs</a:t>
          </a:r>
          <a:endParaRPr lang="en-US"/>
        </a:p>
      </dgm:t>
    </dgm:pt>
    <dgm:pt modelId="{D2B6C229-2386-42EB-A42F-9E00558CC731}" type="parTrans" cxnId="{1159ED7F-C58F-4F42-A130-2B7BC378E3C1}">
      <dgm:prSet/>
      <dgm:spPr/>
      <dgm:t>
        <a:bodyPr/>
        <a:lstStyle/>
        <a:p>
          <a:endParaRPr lang="en-US"/>
        </a:p>
      </dgm:t>
    </dgm:pt>
    <dgm:pt modelId="{03C43428-0282-4D18-A055-1665A4CE0448}" type="sibTrans" cxnId="{1159ED7F-C58F-4F42-A130-2B7BC378E3C1}">
      <dgm:prSet/>
      <dgm:spPr/>
      <dgm:t>
        <a:bodyPr/>
        <a:lstStyle/>
        <a:p>
          <a:endParaRPr lang="en-US"/>
        </a:p>
      </dgm:t>
    </dgm:pt>
    <dgm:pt modelId="{E0C7E5DD-4993-41CB-BED5-74EC2A5E7C8E}">
      <dgm:prSet/>
      <dgm:spPr/>
      <dgm:t>
        <a:bodyPr/>
        <a:lstStyle/>
        <a:p>
          <a:r>
            <a:rPr lang="en-GB"/>
            <a:t>- Charges relating to billing currently appear in your standing charges</a:t>
          </a:r>
          <a:endParaRPr lang="en-US"/>
        </a:p>
      </dgm:t>
    </dgm:pt>
    <dgm:pt modelId="{703DE363-7C18-40F0-9327-D6BF5245978D}" type="parTrans" cxnId="{4F53B94D-4B3C-43AC-A13A-BB2DB31F76DD}">
      <dgm:prSet/>
      <dgm:spPr/>
      <dgm:t>
        <a:bodyPr/>
        <a:lstStyle/>
        <a:p>
          <a:endParaRPr lang="en-US"/>
        </a:p>
      </dgm:t>
    </dgm:pt>
    <dgm:pt modelId="{0583D4AC-39D7-46DD-89AC-6E05599CA650}" type="sibTrans" cxnId="{4F53B94D-4B3C-43AC-A13A-BB2DB31F76DD}">
      <dgm:prSet/>
      <dgm:spPr/>
      <dgm:t>
        <a:bodyPr/>
        <a:lstStyle/>
        <a:p>
          <a:endParaRPr lang="en-US"/>
        </a:p>
      </dgm:t>
    </dgm:pt>
    <dgm:pt modelId="{51F5B66C-5684-4927-A231-6E8C4315852D}">
      <dgm:prSet/>
      <dgm:spPr/>
      <dgm:t>
        <a:bodyPr/>
        <a:lstStyle/>
        <a:p>
          <a:r>
            <a:rPr lang="en-GB"/>
            <a:t>These will disappear from the monthly invoices</a:t>
          </a:r>
          <a:endParaRPr lang="en-US"/>
        </a:p>
      </dgm:t>
    </dgm:pt>
    <dgm:pt modelId="{3F4188E4-8CAE-4FC0-90AC-FAEEB27FE3E0}" type="parTrans" cxnId="{9A4BE004-00EC-466F-8E0B-CD41AAF6F5BA}">
      <dgm:prSet/>
      <dgm:spPr/>
      <dgm:t>
        <a:bodyPr/>
        <a:lstStyle/>
        <a:p>
          <a:endParaRPr lang="en-US"/>
        </a:p>
      </dgm:t>
    </dgm:pt>
    <dgm:pt modelId="{1B9D4EC1-F96C-4D97-B444-98CDCDFDA2F4}" type="sibTrans" cxnId="{9A4BE004-00EC-466F-8E0B-CD41AAF6F5BA}">
      <dgm:prSet/>
      <dgm:spPr/>
      <dgm:t>
        <a:bodyPr/>
        <a:lstStyle/>
        <a:p>
          <a:endParaRPr lang="en-US"/>
        </a:p>
      </dgm:t>
    </dgm:pt>
    <dgm:pt modelId="{662ABA56-81A7-4613-BD24-990C8B02EF36}">
      <dgm:prSet/>
      <dgm:spPr/>
      <dgm:t>
        <a:bodyPr/>
        <a:lstStyle/>
        <a:p>
          <a:r>
            <a:rPr lang="en-GB"/>
            <a:t>You will receive a standalone invoice for this, once per year</a:t>
          </a:r>
          <a:endParaRPr lang="en-US"/>
        </a:p>
      </dgm:t>
    </dgm:pt>
    <dgm:pt modelId="{8B762744-0FED-4856-BBAA-B0C9C1334D53}" type="parTrans" cxnId="{8D74733D-6FBD-432F-9E00-ADA9DAAFE109}">
      <dgm:prSet/>
      <dgm:spPr/>
      <dgm:t>
        <a:bodyPr/>
        <a:lstStyle/>
        <a:p>
          <a:endParaRPr lang="en-US"/>
        </a:p>
      </dgm:t>
    </dgm:pt>
    <dgm:pt modelId="{D468E583-7D83-470F-A759-160D2D1715AC}" type="sibTrans" cxnId="{8D74733D-6FBD-432F-9E00-ADA9DAAFE109}">
      <dgm:prSet/>
      <dgm:spPr/>
      <dgm:t>
        <a:bodyPr/>
        <a:lstStyle/>
        <a:p>
          <a:endParaRPr lang="en-US"/>
        </a:p>
      </dgm:t>
    </dgm:pt>
    <dgm:pt modelId="{1E12041A-8DE0-4E29-B123-87AF57E93AA4}">
      <dgm:prSet/>
      <dgm:spPr/>
      <dgm:t>
        <a:bodyPr/>
        <a:lstStyle/>
        <a:p>
          <a:r>
            <a:rPr lang="en-GB"/>
            <a:t>But won't require changes to your budgeting for energy</a:t>
          </a:r>
          <a:endParaRPr lang="en-US"/>
        </a:p>
      </dgm:t>
    </dgm:pt>
    <dgm:pt modelId="{767DEB23-0365-4A79-9AC4-3C4553354191}" type="parTrans" cxnId="{66A2DEEE-E391-49C6-93D2-720EF7B9FC75}">
      <dgm:prSet/>
      <dgm:spPr/>
      <dgm:t>
        <a:bodyPr/>
        <a:lstStyle/>
        <a:p>
          <a:endParaRPr lang="en-US"/>
        </a:p>
      </dgm:t>
    </dgm:pt>
    <dgm:pt modelId="{57819AD9-B821-48C7-9C19-5A00EE9B1E58}" type="sibTrans" cxnId="{66A2DEEE-E391-49C6-93D2-720EF7B9FC75}">
      <dgm:prSet/>
      <dgm:spPr/>
      <dgm:t>
        <a:bodyPr/>
        <a:lstStyle/>
        <a:p>
          <a:endParaRPr lang="en-US"/>
        </a:p>
      </dgm:t>
    </dgm:pt>
    <dgm:pt modelId="{8C413BF2-A242-439B-BF17-54E203620607}">
      <dgm:prSet/>
      <dgm:spPr/>
      <dgm:t>
        <a:bodyPr/>
        <a:lstStyle/>
        <a:p>
          <a:pPr>
            <a:defRPr b="1"/>
          </a:pPr>
          <a:r>
            <a:rPr lang="en-GB"/>
            <a:t>Meter Exchanges and Upgrades</a:t>
          </a:r>
          <a:endParaRPr lang="en-US"/>
        </a:p>
      </dgm:t>
    </dgm:pt>
    <dgm:pt modelId="{7141E2DF-88C5-4555-A8D2-24134DD55717}" type="parTrans" cxnId="{6B5738B6-B766-45FC-B02A-831364BFF002}">
      <dgm:prSet/>
      <dgm:spPr/>
      <dgm:t>
        <a:bodyPr/>
        <a:lstStyle/>
        <a:p>
          <a:endParaRPr lang="en-US"/>
        </a:p>
      </dgm:t>
    </dgm:pt>
    <dgm:pt modelId="{2E030B54-A701-40C9-880E-781E54DC1F63}" type="sibTrans" cxnId="{6B5738B6-B766-45FC-B02A-831364BFF002}">
      <dgm:prSet/>
      <dgm:spPr/>
      <dgm:t>
        <a:bodyPr/>
        <a:lstStyle/>
        <a:p>
          <a:endParaRPr lang="en-US"/>
        </a:p>
      </dgm:t>
    </dgm:pt>
    <dgm:pt modelId="{DCEEE87A-8D6D-4FAC-83F0-139A97D09B01}">
      <dgm:prSet/>
      <dgm:spPr/>
      <dgm:t>
        <a:bodyPr/>
        <a:lstStyle/>
        <a:p>
          <a:r>
            <a:rPr lang="en-GB"/>
            <a:t>- Push to upgrade electricity meters that aren’t Smart or AMR</a:t>
          </a:r>
          <a:endParaRPr lang="en-US"/>
        </a:p>
      </dgm:t>
    </dgm:pt>
    <dgm:pt modelId="{C5ECB98E-C143-4DD8-9EB3-EE1ECA15F171}" type="parTrans" cxnId="{8F162DA8-12D3-4D49-80F4-48AEC53BE673}">
      <dgm:prSet/>
      <dgm:spPr/>
      <dgm:t>
        <a:bodyPr/>
        <a:lstStyle/>
        <a:p>
          <a:endParaRPr lang="en-US"/>
        </a:p>
      </dgm:t>
    </dgm:pt>
    <dgm:pt modelId="{1E517FC0-7AFB-4CCD-BCDB-4E39EBB18550}" type="sibTrans" cxnId="{8F162DA8-12D3-4D49-80F4-48AEC53BE673}">
      <dgm:prSet/>
      <dgm:spPr/>
      <dgm:t>
        <a:bodyPr/>
        <a:lstStyle/>
        <a:p>
          <a:endParaRPr lang="en-US"/>
        </a:p>
      </dgm:t>
    </dgm:pt>
    <dgm:pt modelId="{14942676-CDA6-4F43-B585-9954B0E5B345}">
      <dgm:prSet/>
      <dgm:spPr/>
      <dgm:t>
        <a:bodyPr/>
        <a:lstStyle/>
        <a:p>
          <a:r>
            <a:rPr lang="en-GB"/>
            <a:t>- This will reduce the need for regular meter reading for sites</a:t>
          </a:r>
          <a:endParaRPr lang="en-US"/>
        </a:p>
      </dgm:t>
    </dgm:pt>
    <dgm:pt modelId="{44720A91-CEA6-40D2-90AB-3E3CFCBD08B9}" type="parTrans" cxnId="{49B4D2F8-65AD-48BC-9FEE-1B001BF6D583}">
      <dgm:prSet/>
      <dgm:spPr/>
      <dgm:t>
        <a:bodyPr/>
        <a:lstStyle/>
        <a:p>
          <a:endParaRPr lang="en-US"/>
        </a:p>
      </dgm:t>
    </dgm:pt>
    <dgm:pt modelId="{2BF09B65-6274-4F57-9136-FEAE9D42793C}" type="sibTrans" cxnId="{49B4D2F8-65AD-48BC-9FEE-1B001BF6D583}">
      <dgm:prSet/>
      <dgm:spPr/>
      <dgm:t>
        <a:bodyPr/>
        <a:lstStyle/>
        <a:p>
          <a:endParaRPr lang="en-US"/>
        </a:p>
      </dgm:t>
    </dgm:pt>
    <dgm:pt modelId="{99C9954B-745B-48BB-9561-D51D157CB9F7}">
      <dgm:prSet/>
      <dgm:spPr/>
      <dgm:t>
        <a:bodyPr/>
        <a:lstStyle/>
        <a:p>
          <a:r>
            <a:rPr lang="en-GB"/>
            <a:t>- Most of you already have upgraded meters</a:t>
          </a:r>
          <a:endParaRPr lang="en-US"/>
        </a:p>
      </dgm:t>
    </dgm:pt>
    <dgm:pt modelId="{9A65B612-ED08-4B53-956E-FDCB78C070FB}" type="parTrans" cxnId="{BC0EC6B5-9A00-4B41-91E2-568F9540F996}">
      <dgm:prSet/>
      <dgm:spPr/>
      <dgm:t>
        <a:bodyPr/>
        <a:lstStyle/>
        <a:p>
          <a:endParaRPr lang="en-US"/>
        </a:p>
      </dgm:t>
    </dgm:pt>
    <dgm:pt modelId="{75D6204F-808C-47B8-A567-6E26FCAE7536}" type="sibTrans" cxnId="{BC0EC6B5-9A00-4B41-91E2-568F9540F996}">
      <dgm:prSet/>
      <dgm:spPr/>
      <dgm:t>
        <a:bodyPr/>
        <a:lstStyle/>
        <a:p>
          <a:endParaRPr lang="en-US"/>
        </a:p>
      </dgm:t>
    </dgm:pt>
    <dgm:pt modelId="{F1111603-4401-47C1-AB04-AD847F74ADF9}">
      <dgm:prSet/>
      <dgm:spPr/>
      <dgm:t>
        <a:bodyPr/>
        <a:lstStyle/>
        <a:p>
          <a:r>
            <a:rPr lang="en-GB"/>
            <a:t>- Planned for holiday periods to minimise disruption</a:t>
          </a:r>
          <a:endParaRPr lang="en-US"/>
        </a:p>
      </dgm:t>
    </dgm:pt>
    <dgm:pt modelId="{6B0C250A-F232-4D9D-B195-C2B8088C4444}" type="parTrans" cxnId="{A286F29C-8459-4E26-8D04-FEC546AC3A97}">
      <dgm:prSet/>
      <dgm:spPr/>
      <dgm:t>
        <a:bodyPr/>
        <a:lstStyle/>
        <a:p>
          <a:endParaRPr lang="en-US"/>
        </a:p>
      </dgm:t>
    </dgm:pt>
    <dgm:pt modelId="{8DD74DEB-54DB-436A-875A-8497B56DF4EE}" type="sibTrans" cxnId="{A286F29C-8459-4E26-8D04-FEC546AC3A97}">
      <dgm:prSet/>
      <dgm:spPr/>
      <dgm:t>
        <a:bodyPr/>
        <a:lstStyle/>
        <a:p>
          <a:endParaRPr lang="en-US"/>
        </a:p>
      </dgm:t>
    </dgm:pt>
    <dgm:pt modelId="{E6587129-5D18-46A5-A577-8A2F88855F37}" type="pres">
      <dgm:prSet presAssocID="{B183BA1C-FD27-484B-A3D7-0630E3C6781B}" presName="root" presStyleCnt="0">
        <dgm:presLayoutVars>
          <dgm:dir/>
          <dgm:resizeHandles val="exact"/>
        </dgm:presLayoutVars>
      </dgm:prSet>
      <dgm:spPr/>
    </dgm:pt>
    <dgm:pt modelId="{D2ECF05D-B60C-4818-96AD-49ED9E129256}" type="pres">
      <dgm:prSet presAssocID="{8B94A460-DC94-4378-A75D-E33B9205B12C}" presName="compNode" presStyleCnt="0"/>
      <dgm:spPr/>
    </dgm:pt>
    <dgm:pt modelId="{100CD829-90DE-4CB6-BB6A-9895296D578E}" type="pres">
      <dgm:prSet presAssocID="{8B94A460-DC94-4378-A75D-E33B9205B12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1000" b="-11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 with solid fill"/>
        </a:ext>
      </dgm:extLst>
    </dgm:pt>
    <dgm:pt modelId="{4A3C8D77-A8CE-452E-9A58-E6D3A66643E7}" type="pres">
      <dgm:prSet presAssocID="{8B94A460-DC94-4378-A75D-E33B9205B12C}" presName="iconSpace" presStyleCnt="0"/>
      <dgm:spPr/>
    </dgm:pt>
    <dgm:pt modelId="{5E5C9FCF-63E0-4C2A-945C-61881697505E}" type="pres">
      <dgm:prSet presAssocID="{8B94A460-DC94-4378-A75D-E33B9205B12C}" presName="parTx" presStyleLbl="revTx" presStyleIdx="0" presStyleCnt="4">
        <dgm:presLayoutVars>
          <dgm:chMax val="0"/>
          <dgm:chPref val="0"/>
        </dgm:presLayoutVars>
      </dgm:prSet>
      <dgm:spPr/>
    </dgm:pt>
    <dgm:pt modelId="{205F370E-4711-431C-8364-9A01B6F3E605}" type="pres">
      <dgm:prSet presAssocID="{8B94A460-DC94-4378-A75D-E33B9205B12C}" presName="txSpace" presStyleCnt="0"/>
      <dgm:spPr/>
    </dgm:pt>
    <dgm:pt modelId="{F4753A4A-2E93-4C7A-AB57-5B82C459CA3F}" type="pres">
      <dgm:prSet presAssocID="{8B94A460-DC94-4378-A75D-E33B9205B12C}" presName="desTx" presStyleLbl="revTx" presStyleIdx="1" presStyleCnt="4">
        <dgm:presLayoutVars/>
      </dgm:prSet>
      <dgm:spPr/>
    </dgm:pt>
    <dgm:pt modelId="{ED6A28E4-912F-49B9-8156-F48300D2EF50}" type="pres">
      <dgm:prSet presAssocID="{0C9737B0-F98F-41AF-8346-23436F9A928D}" presName="sibTrans" presStyleCnt="0"/>
      <dgm:spPr/>
    </dgm:pt>
    <dgm:pt modelId="{CC1AAF9A-5F6E-4B73-B778-57E15A7ED17F}" type="pres">
      <dgm:prSet presAssocID="{8C413BF2-A242-439B-BF17-54E203620607}" presName="compNode" presStyleCnt="0"/>
      <dgm:spPr/>
    </dgm:pt>
    <dgm:pt modelId="{5A83FB1C-3712-4E98-9449-BB382A7C37CF}" type="pres">
      <dgm:prSet presAssocID="{8C413BF2-A242-439B-BF17-54E20362060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ctrician"/>
        </a:ext>
      </dgm:extLst>
    </dgm:pt>
    <dgm:pt modelId="{1A12BFD9-EFFA-487E-87FA-84FBD0C488E8}" type="pres">
      <dgm:prSet presAssocID="{8C413BF2-A242-439B-BF17-54E203620607}" presName="iconSpace" presStyleCnt="0"/>
      <dgm:spPr/>
    </dgm:pt>
    <dgm:pt modelId="{09FD9AE8-B210-45D9-8A3B-73C9C6FA1810}" type="pres">
      <dgm:prSet presAssocID="{8C413BF2-A242-439B-BF17-54E203620607}" presName="parTx" presStyleLbl="revTx" presStyleIdx="2" presStyleCnt="4">
        <dgm:presLayoutVars>
          <dgm:chMax val="0"/>
          <dgm:chPref val="0"/>
        </dgm:presLayoutVars>
      </dgm:prSet>
      <dgm:spPr/>
    </dgm:pt>
    <dgm:pt modelId="{9B30F063-4382-4558-91E6-F2CAE5A4712A}" type="pres">
      <dgm:prSet presAssocID="{8C413BF2-A242-439B-BF17-54E203620607}" presName="txSpace" presStyleCnt="0"/>
      <dgm:spPr/>
    </dgm:pt>
    <dgm:pt modelId="{8FAB5421-D771-43A6-B72C-E6FED6A1BA66}" type="pres">
      <dgm:prSet presAssocID="{8C413BF2-A242-439B-BF17-54E203620607}" presName="desTx" presStyleLbl="revTx" presStyleIdx="3" presStyleCnt="4">
        <dgm:presLayoutVars/>
      </dgm:prSet>
      <dgm:spPr/>
    </dgm:pt>
  </dgm:ptLst>
  <dgm:cxnLst>
    <dgm:cxn modelId="{9A4BE004-00EC-466F-8E0B-CD41AAF6F5BA}" srcId="{E0C7E5DD-4993-41CB-BED5-74EC2A5E7C8E}" destId="{51F5B66C-5684-4927-A231-6E8C4315852D}" srcOrd="0" destOrd="0" parTransId="{3F4188E4-8CAE-4FC0-90AC-FAEEB27FE3E0}" sibTransId="{1B9D4EC1-F96C-4D97-B444-98CDCDFDA2F4}"/>
    <dgm:cxn modelId="{D594B70B-3C39-42C4-AAD7-C6D2222804FC}" type="presOf" srcId="{B183BA1C-FD27-484B-A3D7-0630E3C6781B}" destId="{E6587129-5D18-46A5-A577-8A2F88855F37}" srcOrd="0" destOrd="0" presId="urn:microsoft.com/office/officeart/2018/2/layout/IconLabelDescriptionList"/>
    <dgm:cxn modelId="{2775361F-B85F-4ACB-8ED1-66DA66296450}" type="presOf" srcId="{662ABA56-81A7-4613-BD24-990C8B02EF36}" destId="{F4753A4A-2E93-4C7A-AB57-5B82C459CA3F}" srcOrd="0" destOrd="3" presId="urn:microsoft.com/office/officeart/2018/2/layout/IconLabelDescriptionList"/>
    <dgm:cxn modelId="{01885323-7D6C-4180-ADDF-F49E71D15998}" type="presOf" srcId="{DCEEE87A-8D6D-4FAC-83F0-139A97D09B01}" destId="{8FAB5421-D771-43A6-B72C-E6FED6A1BA66}" srcOrd="0" destOrd="0" presId="urn:microsoft.com/office/officeart/2018/2/layout/IconLabelDescriptionList"/>
    <dgm:cxn modelId="{AFD4572E-5DF7-406E-874C-AB1E7B44A158}" type="presOf" srcId="{F15BF672-D1C8-4727-8736-3606A5164B29}" destId="{F4753A4A-2E93-4C7A-AB57-5B82C459CA3F}" srcOrd="0" destOrd="0" presId="urn:microsoft.com/office/officeart/2018/2/layout/IconLabelDescriptionList"/>
    <dgm:cxn modelId="{73C8F134-59EB-4000-B4A4-FB1102417CD6}" type="presOf" srcId="{8B94A460-DC94-4378-A75D-E33B9205B12C}" destId="{5E5C9FCF-63E0-4C2A-945C-61881697505E}" srcOrd="0" destOrd="0" presId="urn:microsoft.com/office/officeart/2018/2/layout/IconLabelDescriptionList"/>
    <dgm:cxn modelId="{32E84E38-3366-4A8A-B7BE-643E988D15F3}" srcId="{B183BA1C-FD27-484B-A3D7-0630E3C6781B}" destId="{8B94A460-DC94-4378-A75D-E33B9205B12C}" srcOrd="0" destOrd="0" parTransId="{AC723301-2038-407B-93FC-DD98C028EE8E}" sibTransId="{0C9737B0-F98F-41AF-8346-23436F9A928D}"/>
    <dgm:cxn modelId="{8D74733D-6FBD-432F-9E00-ADA9DAAFE109}" srcId="{E0C7E5DD-4993-41CB-BED5-74EC2A5E7C8E}" destId="{662ABA56-81A7-4613-BD24-990C8B02EF36}" srcOrd="1" destOrd="0" parTransId="{8B762744-0FED-4856-BBAA-B0C9C1334D53}" sibTransId="{D468E583-7D83-470F-A759-160D2D1715AC}"/>
    <dgm:cxn modelId="{4F53B94D-4B3C-43AC-A13A-BB2DB31F76DD}" srcId="{8B94A460-DC94-4378-A75D-E33B9205B12C}" destId="{E0C7E5DD-4993-41CB-BED5-74EC2A5E7C8E}" srcOrd="1" destOrd="0" parTransId="{703DE363-7C18-40F0-9327-D6BF5245978D}" sibTransId="{0583D4AC-39D7-46DD-89AC-6E05599CA650}"/>
    <dgm:cxn modelId="{5A6F997B-C363-4E07-8A4F-1D9DECEFD54D}" type="presOf" srcId="{51F5B66C-5684-4927-A231-6E8C4315852D}" destId="{F4753A4A-2E93-4C7A-AB57-5B82C459CA3F}" srcOrd="0" destOrd="2" presId="urn:microsoft.com/office/officeart/2018/2/layout/IconLabelDescriptionList"/>
    <dgm:cxn modelId="{1159ED7F-C58F-4F42-A130-2B7BC378E3C1}" srcId="{8B94A460-DC94-4378-A75D-E33B9205B12C}" destId="{F15BF672-D1C8-4727-8736-3606A5164B29}" srcOrd="0" destOrd="0" parTransId="{D2B6C229-2386-42EB-A42F-9E00558CC731}" sibTransId="{03C43428-0282-4D18-A055-1665A4CE0448}"/>
    <dgm:cxn modelId="{A286F29C-8459-4E26-8D04-FEC546AC3A97}" srcId="{8C413BF2-A242-439B-BF17-54E203620607}" destId="{F1111603-4401-47C1-AB04-AD847F74ADF9}" srcOrd="3" destOrd="0" parTransId="{6B0C250A-F232-4D9D-B195-C2B8088C4444}" sibTransId="{8DD74DEB-54DB-436A-875A-8497B56DF4EE}"/>
    <dgm:cxn modelId="{C6A2D09D-1653-4625-B313-0A523EEB7782}" type="presOf" srcId="{F1111603-4401-47C1-AB04-AD847F74ADF9}" destId="{8FAB5421-D771-43A6-B72C-E6FED6A1BA66}" srcOrd="0" destOrd="3" presId="urn:microsoft.com/office/officeart/2018/2/layout/IconLabelDescriptionList"/>
    <dgm:cxn modelId="{8F162DA8-12D3-4D49-80F4-48AEC53BE673}" srcId="{8C413BF2-A242-439B-BF17-54E203620607}" destId="{DCEEE87A-8D6D-4FAC-83F0-139A97D09B01}" srcOrd="0" destOrd="0" parTransId="{C5ECB98E-C143-4DD8-9EB3-EE1ECA15F171}" sibTransId="{1E517FC0-7AFB-4CCD-BCDB-4E39EBB18550}"/>
    <dgm:cxn modelId="{743977AD-75E9-4AA1-9D43-D944558D4BE7}" type="presOf" srcId="{14942676-CDA6-4F43-B585-9954B0E5B345}" destId="{8FAB5421-D771-43A6-B72C-E6FED6A1BA66}" srcOrd="0" destOrd="1" presId="urn:microsoft.com/office/officeart/2018/2/layout/IconLabelDescriptionList"/>
    <dgm:cxn modelId="{BC0EC6B5-9A00-4B41-91E2-568F9540F996}" srcId="{8C413BF2-A242-439B-BF17-54E203620607}" destId="{99C9954B-745B-48BB-9561-D51D157CB9F7}" srcOrd="2" destOrd="0" parTransId="{9A65B612-ED08-4B53-956E-FDCB78C070FB}" sibTransId="{75D6204F-808C-47B8-A567-6E26FCAE7536}"/>
    <dgm:cxn modelId="{6B5738B6-B766-45FC-B02A-831364BFF002}" srcId="{B183BA1C-FD27-484B-A3D7-0630E3C6781B}" destId="{8C413BF2-A242-439B-BF17-54E203620607}" srcOrd="1" destOrd="0" parTransId="{7141E2DF-88C5-4555-A8D2-24134DD55717}" sibTransId="{2E030B54-A701-40C9-880E-781E54DC1F63}"/>
    <dgm:cxn modelId="{A9535BC5-2C16-408E-A22C-7C0795FA7412}" type="presOf" srcId="{E0C7E5DD-4993-41CB-BED5-74EC2A5E7C8E}" destId="{F4753A4A-2E93-4C7A-AB57-5B82C459CA3F}" srcOrd="0" destOrd="1" presId="urn:microsoft.com/office/officeart/2018/2/layout/IconLabelDescriptionList"/>
    <dgm:cxn modelId="{34B81BCF-3C8B-4CBD-A62B-1AB3A608FC49}" type="presOf" srcId="{99C9954B-745B-48BB-9561-D51D157CB9F7}" destId="{8FAB5421-D771-43A6-B72C-E6FED6A1BA66}" srcOrd="0" destOrd="2" presId="urn:microsoft.com/office/officeart/2018/2/layout/IconLabelDescriptionList"/>
    <dgm:cxn modelId="{B26235DA-12BF-4CB9-ABAB-D9A7BDC6FB5C}" type="presOf" srcId="{1E12041A-8DE0-4E29-B123-87AF57E93AA4}" destId="{F4753A4A-2E93-4C7A-AB57-5B82C459CA3F}" srcOrd="0" destOrd="4" presId="urn:microsoft.com/office/officeart/2018/2/layout/IconLabelDescriptionList"/>
    <dgm:cxn modelId="{046288E4-D675-4F0E-A804-A03BBCC9ED62}" type="presOf" srcId="{8C413BF2-A242-439B-BF17-54E203620607}" destId="{09FD9AE8-B210-45D9-8A3B-73C9C6FA1810}" srcOrd="0" destOrd="0" presId="urn:microsoft.com/office/officeart/2018/2/layout/IconLabelDescriptionList"/>
    <dgm:cxn modelId="{66A2DEEE-E391-49C6-93D2-720EF7B9FC75}" srcId="{E0C7E5DD-4993-41CB-BED5-74EC2A5E7C8E}" destId="{1E12041A-8DE0-4E29-B123-87AF57E93AA4}" srcOrd="2" destOrd="0" parTransId="{767DEB23-0365-4A79-9AC4-3C4553354191}" sibTransId="{57819AD9-B821-48C7-9C19-5A00EE9B1E58}"/>
    <dgm:cxn modelId="{49B4D2F8-65AD-48BC-9FEE-1B001BF6D583}" srcId="{8C413BF2-A242-439B-BF17-54E203620607}" destId="{14942676-CDA6-4F43-B585-9954B0E5B345}" srcOrd="1" destOrd="0" parTransId="{44720A91-CEA6-40D2-90AB-3E3CFCBD08B9}" sibTransId="{2BF09B65-6274-4F57-9136-FEAE9D42793C}"/>
    <dgm:cxn modelId="{8504802E-7B53-440D-B7D3-4A26E7A01C44}" type="presParOf" srcId="{E6587129-5D18-46A5-A577-8A2F88855F37}" destId="{D2ECF05D-B60C-4818-96AD-49ED9E129256}" srcOrd="0" destOrd="0" presId="urn:microsoft.com/office/officeart/2018/2/layout/IconLabelDescriptionList"/>
    <dgm:cxn modelId="{3E9E70D4-0447-42FE-8CFC-F38397E61546}" type="presParOf" srcId="{D2ECF05D-B60C-4818-96AD-49ED9E129256}" destId="{100CD829-90DE-4CB6-BB6A-9895296D578E}" srcOrd="0" destOrd="0" presId="urn:microsoft.com/office/officeart/2018/2/layout/IconLabelDescriptionList"/>
    <dgm:cxn modelId="{32AD8D5B-4880-4345-B42E-670692D2D0C3}" type="presParOf" srcId="{D2ECF05D-B60C-4818-96AD-49ED9E129256}" destId="{4A3C8D77-A8CE-452E-9A58-E6D3A66643E7}" srcOrd="1" destOrd="0" presId="urn:microsoft.com/office/officeart/2018/2/layout/IconLabelDescriptionList"/>
    <dgm:cxn modelId="{C54DE0E3-8280-4CB2-BD93-7A95C785AEE0}" type="presParOf" srcId="{D2ECF05D-B60C-4818-96AD-49ED9E129256}" destId="{5E5C9FCF-63E0-4C2A-945C-61881697505E}" srcOrd="2" destOrd="0" presId="urn:microsoft.com/office/officeart/2018/2/layout/IconLabelDescriptionList"/>
    <dgm:cxn modelId="{4349FEC5-7D65-48F4-B76F-E8A1FAE78DCD}" type="presParOf" srcId="{D2ECF05D-B60C-4818-96AD-49ED9E129256}" destId="{205F370E-4711-431C-8364-9A01B6F3E605}" srcOrd="3" destOrd="0" presId="urn:microsoft.com/office/officeart/2018/2/layout/IconLabelDescriptionList"/>
    <dgm:cxn modelId="{4C527FFF-27DF-4632-A145-F9DEB5882818}" type="presParOf" srcId="{D2ECF05D-B60C-4818-96AD-49ED9E129256}" destId="{F4753A4A-2E93-4C7A-AB57-5B82C459CA3F}" srcOrd="4" destOrd="0" presId="urn:microsoft.com/office/officeart/2018/2/layout/IconLabelDescriptionList"/>
    <dgm:cxn modelId="{70408027-C601-4628-B980-819FCE975270}" type="presParOf" srcId="{E6587129-5D18-46A5-A577-8A2F88855F37}" destId="{ED6A28E4-912F-49B9-8156-F48300D2EF50}" srcOrd="1" destOrd="0" presId="urn:microsoft.com/office/officeart/2018/2/layout/IconLabelDescriptionList"/>
    <dgm:cxn modelId="{972838A3-A3F8-4F0C-A3A8-5FA52AC1EC5C}" type="presParOf" srcId="{E6587129-5D18-46A5-A577-8A2F88855F37}" destId="{CC1AAF9A-5F6E-4B73-B778-57E15A7ED17F}" srcOrd="2" destOrd="0" presId="urn:microsoft.com/office/officeart/2018/2/layout/IconLabelDescriptionList"/>
    <dgm:cxn modelId="{1B9F1185-0331-416D-8C22-6C9D8BAB1CE7}" type="presParOf" srcId="{CC1AAF9A-5F6E-4B73-B778-57E15A7ED17F}" destId="{5A83FB1C-3712-4E98-9449-BB382A7C37CF}" srcOrd="0" destOrd="0" presId="urn:microsoft.com/office/officeart/2018/2/layout/IconLabelDescriptionList"/>
    <dgm:cxn modelId="{BE326418-014D-4BCC-BDCD-A6E43A1B9070}" type="presParOf" srcId="{CC1AAF9A-5F6E-4B73-B778-57E15A7ED17F}" destId="{1A12BFD9-EFFA-487E-87FA-84FBD0C488E8}" srcOrd="1" destOrd="0" presId="urn:microsoft.com/office/officeart/2018/2/layout/IconLabelDescriptionList"/>
    <dgm:cxn modelId="{9BC52E61-BABE-4D1B-8530-DAFE0190548C}" type="presParOf" srcId="{CC1AAF9A-5F6E-4B73-B778-57E15A7ED17F}" destId="{09FD9AE8-B210-45D9-8A3B-73C9C6FA1810}" srcOrd="2" destOrd="0" presId="urn:microsoft.com/office/officeart/2018/2/layout/IconLabelDescriptionList"/>
    <dgm:cxn modelId="{95742048-4073-4076-B4F5-57C24E57A748}" type="presParOf" srcId="{CC1AAF9A-5F6E-4B73-B778-57E15A7ED17F}" destId="{9B30F063-4382-4558-91E6-F2CAE5A4712A}" srcOrd="3" destOrd="0" presId="urn:microsoft.com/office/officeart/2018/2/layout/IconLabelDescriptionList"/>
    <dgm:cxn modelId="{83F779DD-1DEC-4EA8-877E-AB122268F96E}" type="presParOf" srcId="{CC1AAF9A-5F6E-4B73-B778-57E15A7ED17F}" destId="{8FAB5421-D771-43A6-B72C-E6FED6A1BA6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1F226E-CBCD-4470-9D6E-E6CC1C2FAD90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A0E42D0-FDE7-4468-A9F8-7A3DCC35D3CA}">
      <dgm:prSet/>
      <dgm:spPr/>
      <dgm:t>
        <a:bodyPr/>
        <a:lstStyle/>
        <a:p>
          <a:r>
            <a:rPr lang="en-GB"/>
            <a:t>Certificate Types</a:t>
          </a:r>
          <a:endParaRPr lang="en-US"/>
        </a:p>
      </dgm:t>
    </dgm:pt>
    <dgm:pt modelId="{0615367E-9CD2-4498-A395-F335C7AFE716}" type="parTrans" cxnId="{7FBA4003-CEFE-4AE6-8E6A-3BD07E2F8F34}">
      <dgm:prSet/>
      <dgm:spPr/>
      <dgm:t>
        <a:bodyPr/>
        <a:lstStyle/>
        <a:p>
          <a:endParaRPr lang="en-US"/>
        </a:p>
      </dgm:t>
    </dgm:pt>
    <dgm:pt modelId="{66920A2B-2D8F-469C-A3C7-DAFD09B1A975}" type="sibTrans" cxnId="{7FBA4003-CEFE-4AE6-8E6A-3BD07E2F8F34}">
      <dgm:prSet/>
      <dgm:spPr/>
      <dgm:t>
        <a:bodyPr/>
        <a:lstStyle/>
        <a:p>
          <a:endParaRPr lang="en-US"/>
        </a:p>
      </dgm:t>
    </dgm:pt>
    <dgm:pt modelId="{9C4B1BAE-B877-40CD-AC71-574D1B034BAF}">
      <dgm:prSet/>
      <dgm:spPr/>
      <dgm:t>
        <a:bodyPr/>
        <a:lstStyle/>
        <a:p>
          <a:r>
            <a:rPr lang="en-GB"/>
            <a:t>DEC – Display Energy Certificate – Valid for a year – Recharged to site</a:t>
          </a:r>
          <a:endParaRPr lang="en-US"/>
        </a:p>
      </dgm:t>
    </dgm:pt>
    <dgm:pt modelId="{3E5C01F9-FE5C-45F7-8E8A-ABFA4D2332FD}" type="parTrans" cxnId="{79A6709A-F4EB-447A-A59A-E2913696ED49}">
      <dgm:prSet/>
      <dgm:spPr/>
      <dgm:t>
        <a:bodyPr/>
        <a:lstStyle/>
        <a:p>
          <a:endParaRPr lang="en-US"/>
        </a:p>
      </dgm:t>
    </dgm:pt>
    <dgm:pt modelId="{F0593FED-BB56-4543-8808-F1D53B717541}" type="sibTrans" cxnId="{79A6709A-F4EB-447A-A59A-E2913696ED49}">
      <dgm:prSet/>
      <dgm:spPr/>
      <dgm:t>
        <a:bodyPr/>
        <a:lstStyle/>
        <a:p>
          <a:endParaRPr lang="en-US"/>
        </a:p>
      </dgm:t>
    </dgm:pt>
    <dgm:pt modelId="{9C9826FB-48BD-479F-806A-C9C6106BE3B4}">
      <dgm:prSet/>
      <dgm:spPr/>
      <dgm:t>
        <a:bodyPr/>
        <a:lstStyle/>
        <a:p>
          <a:r>
            <a:rPr lang="en-GB"/>
            <a:t>EPC – Energy Performance Certificate – Valid for 10 years – NOT recharged to site</a:t>
          </a:r>
          <a:endParaRPr lang="en-US"/>
        </a:p>
      </dgm:t>
    </dgm:pt>
    <dgm:pt modelId="{744EEEC5-B90A-47A3-A283-3C44BE183B23}" type="parTrans" cxnId="{D45E88CE-1AFD-4056-A1E2-ED67F4E5385A}">
      <dgm:prSet/>
      <dgm:spPr/>
      <dgm:t>
        <a:bodyPr/>
        <a:lstStyle/>
        <a:p>
          <a:endParaRPr lang="en-US"/>
        </a:p>
      </dgm:t>
    </dgm:pt>
    <dgm:pt modelId="{C921178F-4A57-4568-A2C4-850CDB511BF1}" type="sibTrans" cxnId="{D45E88CE-1AFD-4056-A1E2-ED67F4E5385A}">
      <dgm:prSet/>
      <dgm:spPr/>
      <dgm:t>
        <a:bodyPr/>
        <a:lstStyle/>
        <a:p>
          <a:endParaRPr lang="en-US"/>
        </a:p>
      </dgm:t>
    </dgm:pt>
    <dgm:pt modelId="{A26476C9-A777-4226-8B02-AA2209F84C48}">
      <dgm:prSet/>
      <dgm:spPr/>
      <dgm:t>
        <a:bodyPr/>
        <a:lstStyle/>
        <a:p>
          <a:r>
            <a:rPr lang="en-GB"/>
            <a:t>TM44 – Air Conditioning Certificate – Valid for 5 years – Recharged to site</a:t>
          </a:r>
          <a:endParaRPr lang="en-US"/>
        </a:p>
      </dgm:t>
    </dgm:pt>
    <dgm:pt modelId="{0286BC7A-086A-4184-AE74-169BB711887F}" type="parTrans" cxnId="{AE9F8D9C-21ED-4564-9553-B6D76A5C318F}">
      <dgm:prSet/>
      <dgm:spPr/>
      <dgm:t>
        <a:bodyPr/>
        <a:lstStyle/>
        <a:p>
          <a:endParaRPr lang="en-US"/>
        </a:p>
      </dgm:t>
    </dgm:pt>
    <dgm:pt modelId="{675F13C5-055E-4056-80E4-A564EC3021DE}" type="sibTrans" cxnId="{AE9F8D9C-21ED-4564-9553-B6D76A5C318F}">
      <dgm:prSet/>
      <dgm:spPr/>
      <dgm:t>
        <a:bodyPr/>
        <a:lstStyle/>
        <a:p>
          <a:endParaRPr lang="en-US"/>
        </a:p>
      </dgm:t>
    </dgm:pt>
    <dgm:pt modelId="{9EDFE9E3-C7C9-4F86-8C87-DC1832FCE460}">
      <dgm:prSet/>
      <dgm:spPr/>
      <dgm:t>
        <a:bodyPr/>
        <a:lstStyle/>
        <a:p>
          <a:r>
            <a:rPr lang="en-GB"/>
            <a:t>Completed certificates can be found in your SharePoint folder</a:t>
          </a:r>
          <a:endParaRPr lang="en-US"/>
        </a:p>
      </dgm:t>
    </dgm:pt>
    <dgm:pt modelId="{C900D131-FD90-4352-8411-D7B2EEACB11F}" type="parTrans" cxnId="{2A995702-FA75-4582-AA5C-0076E8CC574F}">
      <dgm:prSet/>
      <dgm:spPr/>
      <dgm:t>
        <a:bodyPr/>
        <a:lstStyle/>
        <a:p>
          <a:endParaRPr lang="en-US"/>
        </a:p>
      </dgm:t>
    </dgm:pt>
    <dgm:pt modelId="{05083A1F-3FED-45A2-918A-C9A86AC8757B}" type="sibTrans" cxnId="{2A995702-FA75-4582-AA5C-0076E8CC574F}">
      <dgm:prSet/>
      <dgm:spPr/>
      <dgm:t>
        <a:bodyPr/>
        <a:lstStyle/>
        <a:p>
          <a:endParaRPr lang="en-US"/>
        </a:p>
      </dgm:t>
    </dgm:pt>
    <dgm:pt modelId="{2F376415-BFA7-43C0-8BC1-10FE3A8AAAC8}">
      <dgm:prSet/>
      <dgm:spPr/>
      <dgm:t>
        <a:bodyPr/>
        <a:lstStyle/>
        <a:p>
          <a:r>
            <a:rPr lang="en-GB"/>
            <a:t>Under “</a:t>
          </a:r>
          <a:r>
            <a:rPr lang="en-GB" i="1"/>
            <a:t>DEC-EPC-TM44</a:t>
          </a:r>
          <a:r>
            <a:rPr lang="en-GB"/>
            <a:t>”</a:t>
          </a:r>
          <a:endParaRPr lang="en-US"/>
        </a:p>
      </dgm:t>
    </dgm:pt>
    <dgm:pt modelId="{56DEB65B-9534-4F9D-8686-E0379CF4C671}" type="parTrans" cxnId="{35733F9A-57F3-4A1A-9991-DD2C8EB8DF32}">
      <dgm:prSet/>
      <dgm:spPr/>
      <dgm:t>
        <a:bodyPr/>
        <a:lstStyle/>
        <a:p>
          <a:endParaRPr lang="en-US"/>
        </a:p>
      </dgm:t>
    </dgm:pt>
    <dgm:pt modelId="{D85A70EF-44E2-4D14-96CE-30F99D8A180F}" type="sibTrans" cxnId="{35733F9A-57F3-4A1A-9991-DD2C8EB8DF32}">
      <dgm:prSet/>
      <dgm:spPr/>
      <dgm:t>
        <a:bodyPr/>
        <a:lstStyle/>
        <a:p>
          <a:endParaRPr lang="en-US"/>
        </a:p>
      </dgm:t>
    </dgm:pt>
    <dgm:pt modelId="{74FF18FC-B602-4868-BBDD-D638A2BAEA7E}">
      <dgm:prSet/>
      <dgm:spPr/>
      <dgm:t>
        <a:bodyPr/>
        <a:lstStyle/>
        <a:p>
          <a:r>
            <a:rPr lang="en-GB"/>
            <a:t>Recharges for the last batch were journalled to you at the beginning of 2026</a:t>
          </a:r>
          <a:endParaRPr lang="en-US"/>
        </a:p>
      </dgm:t>
    </dgm:pt>
    <dgm:pt modelId="{6B37528D-BA2E-45DA-AECB-20A1A0D0AB94}" type="parTrans" cxnId="{6E2A77ED-82C0-4913-A583-DFFB2DE55829}">
      <dgm:prSet/>
      <dgm:spPr/>
      <dgm:t>
        <a:bodyPr/>
        <a:lstStyle/>
        <a:p>
          <a:endParaRPr lang="en-US"/>
        </a:p>
      </dgm:t>
    </dgm:pt>
    <dgm:pt modelId="{94E46D9B-0B23-4D6E-9A60-C51C12D084FE}" type="sibTrans" cxnId="{6E2A77ED-82C0-4913-A583-DFFB2DE55829}">
      <dgm:prSet/>
      <dgm:spPr/>
      <dgm:t>
        <a:bodyPr/>
        <a:lstStyle/>
        <a:p>
          <a:endParaRPr lang="en-US"/>
        </a:p>
      </dgm:t>
    </dgm:pt>
    <dgm:pt modelId="{81504272-82F0-4F9A-A8CE-CDAF71293B91}">
      <dgm:prSet/>
      <dgm:spPr/>
      <dgm:t>
        <a:bodyPr/>
        <a:lstStyle/>
        <a:p>
          <a:r>
            <a:rPr lang="en-GB"/>
            <a:t>Next batch ongoing and have been in contact with sites</a:t>
          </a:r>
          <a:endParaRPr lang="en-US"/>
        </a:p>
      </dgm:t>
    </dgm:pt>
    <dgm:pt modelId="{124E1C45-3921-4612-AB19-C41A3F2F89C6}" type="parTrans" cxnId="{4D110B50-A590-418E-8CE6-0B9A94F28646}">
      <dgm:prSet/>
      <dgm:spPr/>
      <dgm:t>
        <a:bodyPr/>
        <a:lstStyle/>
        <a:p>
          <a:endParaRPr lang="en-US"/>
        </a:p>
      </dgm:t>
    </dgm:pt>
    <dgm:pt modelId="{0F97541C-93A6-473D-86CD-6BA303C698B1}" type="sibTrans" cxnId="{4D110B50-A590-418E-8CE6-0B9A94F28646}">
      <dgm:prSet/>
      <dgm:spPr/>
      <dgm:t>
        <a:bodyPr/>
        <a:lstStyle/>
        <a:p>
          <a:endParaRPr lang="en-US"/>
        </a:p>
      </dgm:t>
    </dgm:pt>
    <dgm:pt modelId="{0E2EB605-795C-49A0-8471-55F78629264A}">
      <dgm:prSet/>
      <dgm:spPr/>
      <dgm:t>
        <a:bodyPr/>
        <a:lstStyle/>
        <a:p>
          <a:r>
            <a:rPr lang="en-GB"/>
            <a:t>If you have any questions about your certificates, please get in touch</a:t>
          </a:r>
          <a:endParaRPr lang="en-US"/>
        </a:p>
      </dgm:t>
    </dgm:pt>
    <dgm:pt modelId="{E7699ECD-F8CA-4714-97DD-BC25ABD996CB}" type="parTrans" cxnId="{EA1ADA04-5AC5-42B1-BFBA-76259058310A}">
      <dgm:prSet/>
      <dgm:spPr/>
      <dgm:t>
        <a:bodyPr/>
        <a:lstStyle/>
        <a:p>
          <a:endParaRPr lang="en-US"/>
        </a:p>
      </dgm:t>
    </dgm:pt>
    <dgm:pt modelId="{49E37B22-52B9-4166-BF59-42934FF5C7DC}" type="sibTrans" cxnId="{EA1ADA04-5AC5-42B1-BFBA-76259058310A}">
      <dgm:prSet/>
      <dgm:spPr/>
      <dgm:t>
        <a:bodyPr/>
        <a:lstStyle/>
        <a:p>
          <a:endParaRPr lang="en-US"/>
        </a:p>
      </dgm:t>
    </dgm:pt>
    <dgm:pt modelId="{62872F77-2C8A-4D18-A3AA-F08AC99A1EF0}">
      <dgm:prSet/>
      <dgm:spPr/>
      <dgm:t>
        <a:bodyPr/>
        <a:lstStyle/>
        <a:p>
          <a:r>
            <a:rPr lang="en-US"/>
            <a:t>We use the best value provider to ensure you are getting the best price</a:t>
          </a:r>
        </a:p>
      </dgm:t>
    </dgm:pt>
    <dgm:pt modelId="{C6433B86-1F52-4D81-BD8E-B209534D1010}" type="parTrans" cxnId="{2F84A2A1-F209-4B15-9F4D-A2B69FD643B5}">
      <dgm:prSet/>
      <dgm:spPr/>
    </dgm:pt>
    <dgm:pt modelId="{3F4BE247-2B4D-4B16-B400-B6AF7C51056D}" type="sibTrans" cxnId="{2F84A2A1-F209-4B15-9F4D-A2B69FD643B5}">
      <dgm:prSet/>
      <dgm:spPr/>
    </dgm:pt>
    <dgm:pt modelId="{04FEEC51-61A3-41B5-B0AE-1C89E97FB546}" type="pres">
      <dgm:prSet presAssocID="{0A1F226E-CBCD-4470-9D6E-E6CC1C2FAD90}" presName="outerComposite" presStyleCnt="0">
        <dgm:presLayoutVars>
          <dgm:chMax val="5"/>
          <dgm:dir/>
          <dgm:resizeHandles val="exact"/>
        </dgm:presLayoutVars>
      </dgm:prSet>
      <dgm:spPr/>
    </dgm:pt>
    <dgm:pt modelId="{0B825474-16C7-4117-BB32-0FE1D1781CDE}" type="pres">
      <dgm:prSet presAssocID="{0A1F226E-CBCD-4470-9D6E-E6CC1C2FAD90}" presName="dummyMaxCanvas" presStyleCnt="0">
        <dgm:presLayoutVars/>
      </dgm:prSet>
      <dgm:spPr/>
    </dgm:pt>
    <dgm:pt modelId="{B0D836C9-9AB9-4164-897B-27AE8A395D4A}" type="pres">
      <dgm:prSet presAssocID="{0A1F226E-CBCD-4470-9D6E-E6CC1C2FAD90}" presName="FourNodes_1" presStyleLbl="node1" presStyleIdx="0" presStyleCnt="4">
        <dgm:presLayoutVars>
          <dgm:bulletEnabled val="1"/>
        </dgm:presLayoutVars>
      </dgm:prSet>
      <dgm:spPr/>
    </dgm:pt>
    <dgm:pt modelId="{323F26A3-2CA1-42A8-BFC4-A1C4D242FF57}" type="pres">
      <dgm:prSet presAssocID="{0A1F226E-CBCD-4470-9D6E-E6CC1C2FAD90}" presName="FourNodes_2" presStyleLbl="node1" presStyleIdx="1" presStyleCnt="4">
        <dgm:presLayoutVars>
          <dgm:bulletEnabled val="1"/>
        </dgm:presLayoutVars>
      </dgm:prSet>
      <dgm:spPr/>
    </dgm:pt>
    <dgm:pt modelId="{6A486967-3DB0-4566-9925-39F3C7708FE3}" type="pres">
      <dgm:prSet presAssocID="{0A1F226E-CBCD-4470-9D6E-E6CC1C2FAD90}" presName="FourNodes_3" presStyleLbl="node1" presStyleIdx="2" presStyleCnt="4">
        <dgm:presLayoutVars>
          <dgm:bulletEnabled val="1"/>
        </dgm:presLayoutVars>
      </dgm:prSet>
      <dgm:spPr/>
    </dgm:pt>
    <dgm:pt modelId="{4DF054BE-08E4-453D-8A19-1EA0FF4CD2E3}" type="pres">
      <dgm:prSet presAssocID="{0A1F226E-CBCD-4470-9D6E-E6CC1C2FAD90}" presName="FourNodes_4" presStyleLbl="node1" presStyleIdx="3" presStyleCnt="4">
        <dgm:presLayoutVars>
          <dgm:bulletEnabled val="1"/>
        </dgm:presLayoutVars>
      </dgm:prSet>
      <dgm:spPr/>
    </dgm:pt>
    <dgm:pt modelId="{5A5816AE-3AEB-471F-8C2D-2570D44FB8AD}" type="pres">
      <dgm:prSet presAssocID="{0A1F226E-CBCD-4470-9D6E-E6CC1C2FAD90}" presName="FourConn_1-2" presStyleLbl="fgAccFollowNode1" presStyleIdx="0" presStyleCnt="3">
        <dgm:presLayoutVars>
          <dgm:bulletEnabled val="1"/>
        </dgm:presLayoutVars>
      </dgm:prSet>
      <dgm:spPr/>
    </dgm:pt>
    <dgm:pt modelId="{E8FA4D0D-4374-4706-B1EA-370DC639AF4C}" type="pres">
      <dgm:prSet presAssocID="{0A1F226E-CBCD-4470-9D6E-E6CC1C2FAD90}" presName="FourConn_2-3" presStyleLbl="fgAccFollowNode1" presStyleIdx="1" presStyleCnt="3">
        <dgm:presLayoutVars>
          <dgm:bulletEnabled val="1"/>
        </dgm:presLayoutVars>
      </dgm:prSet>
      <dgm:spPr/>
    </dgm:pt>
    <dgm:pt modelId="{576E4549-88F7-468C-BBE2-7C2692BBA053}" type="pres">
      <dgm:prSet presAssocID="{0A1F226E-CBCD-4470-9D6E-E6CC1C2FAD90}" presName="FourConn_3-4" presStyleLbl="fgAccFollowNode1" presStyleIdx="2" presStyleCnt="3">
        <dgm:presLayoutVars>
          <dgm:bulletEnabled val="1"/>
        </dgm:presLayoutVars>
      </dgm:prSet>
      <dgm:spPr/>
    </dgm:pt>
    <dgm:pt modelId="{5A463277-C793-441F-9CE6-565B6CD8DB73}" type="pres">
      <dgm:prSet presAssocID="{0A1F226E-CBCD-4470-9D6E-E6CC1C2FAD90}" presName="FourNodes_1_text" presStyleLbl="node1" presStyleIdx="3" presStyleCnt="4">
        <dgm:presLayoutVars>
          <dgm:bulletEnabled val="1"/>
        </dgm:presLayoutVars>
      </dgm:prSet>
      <dgm:spPr/>
    </dgm:pt>
    <dgm:pt modelId="{E2C124DB-D2CF-499F-9EA4-551120C37FAD}" type="pres">
      <dgm:prSet presAssocID="{0A1F226E-CBCD-4470-9D6E-E6CC1C2FAD90}" presName="FourNodes_2_text" presStyleLbl="node1" presStyleIdx="3" presStyleCnt="4">
        <dgm:presLayoutVars>
          <dgm:bulletEnabled val="1"/>
        </dgm:presLayoutVars>
      </dgm:prSet>
      <dgm:spPr/>
    </dgm:pt>
    <dgm:pt modelId="{42057445-AF34-492A-959A-71D4F4B3689A}" type="pres">
      <dgm:prSet presAssocID="{0A1F226E-CBCD-4470-9D6E-E6CC1C2FAD90}" presName="FourNodes_3_text" presStyleLbl="node1" presStyleIdx="3" presStyleCnt="4">
        <dgm:presLayoutVars>
          <dgm:bulletEnabled val="1"/>
        </dgm:presLayoutVars>
      </dgm:prSet>
      <dgm:spPr/>
    </dgm:pt>
    <dgm:pt modelId="{B115E1D8-3F09-4E33-8D24-B1B254B821DA}" type="pres">
      <dgm:prSet presAssocID="{0A1F226E-CBCD-4470-9D6E-E6CC1C2FAD9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A995702-FA75-4582-AA5C-0076E8CC574F}" srcId="{0A1F226E-CBCD-4470-9D6E-E6CC1C2FAD90}" destId="{9EDFE9E3-C7C9-4F86-8C87-DC1832FCE460}" srcOrd="1" destOrd="0" parTransId="{C900D131-FD90-4352-8411-D7B2EEACB11F}" sibTransId="{05083A1F-3FED-45A2-918A-C9A86AC8757B}"/>
    <dgm:cxn modelId="{7FBA4003-CEFE-4AE6-8E6A-3BD07E2F8F34}" srcId="{0A1F226E-CBCD-4470-9D6E-E6CC1C2FAD90}" destId="{4A0E42D0-FDE7-4468-A9F8-7A3DCC35D3CA}" srcOrd="0" destOrd="0" parTransId="{0615367E-9CD2-4498-A395-F335C7AFE716}" sibTransId="{66920A2B-2D8F-469C-A3C7-DAFD09B1A975}"/>
    <dgm:cxn modelId="{EA1ADA04-5AC5-42B1-BFBA-76259058310A}" srcId="{0A1F226E-CBCD-4470-9D6E-E6CC1C2FAD90}" destId="{0E2EB605-795C-49A0-8471-55F78629264A}" srcOrd="3" destOrd="0" parTransId="{E7699ECD-F8CA-4714-97DD-BC25ABD996CB}" sibTransId="{49E37B22-52B9-4166-BF59-42934FF5C7DC}"/>
    <dgm:cxn modelId="{47BEAE0A-F85A-4511-BE69-42599B39E121}" type="presOf" srcId="{9EDFE9E3-C7C9-4F86-8C87-DC1832FCE460}" destId="{E2C124DB-D2CF-499F-9EA4-551120C37FAD}" srcOrd="1" destOrd="0" presId="urn:microsoft.com/office/officeart/2005/8/layout/vProcess5"/>
    <dgm:cxn modelId="{2A6EA212-84F0-4608-85A8-88B4234174B3}" type="presOf" srcId="{4A0E42D0-FDE7-4468-A9F8-7A3DCC35D3CA}" destId="{B0D836C9-9AB9-4164-897B-27AE8A395D4A}" srcOrd="0" destOrd="0" presId="urn:microsoft.com/office/officeart/2005/8/layout/vProcess5"/>
    <dgm:cxn modelId="{8C0BEE17-BB4E-4F72-85A1-4951AEAA9FC5}" type="presOf" srcId="{74FF18FC-B602-4868-BBDD-D638A2BAEA7E}" destId="{42057445-AF34-492A-959A-71D4F4B3689A}" srcOrd="1" destOrd="0" presId="urn:microsoft.com/office/officeart/2005/8/layout/vProcess5"/>
    <dgm:cxn modelId="{F9B73922-E8D8-4C1C-ADE4-8BE0BA14EF41}" type="presOf" srcId="{A26476C9-A777-4226-8B02-AA2209F84C48}" destId="{B0D836C9-9AB9-4164-897B-27AE8A395D4A}" srcOrd="0" destOrd="3" presId="urn:microsoft.com/office/officeart/2005/8/layout/vProcess5"/>
    <dgm:cxn modelId="{C270AC2B-82D2-4F4C-9898-4E04EF9C3864}" type="presOf" srcId="{9C4B1BAE-B877-40CD-AC71-574D1B034BAF}" destId="{5A463277-C793-441F-9CE6-565B6CD8DB73}" srcOrd="1" destOrd="1" presId="urn:microsoft.com/office/officeart/2005/8/layout/vProcess5"/>
    <dgm:cxn modelId="{A7574A39-0E43-4B10-BC2B-49C324085F2A}" type="presOf" srcId="{05083A1F-3FED-45A2-918A-C9A86AC8757B}" destId="{E8FA4D0D-4374-4706-B1EA-370DC639AF4C}" srcOrd="0" destOrd="0" presId="urn:microsoft.com/office/officeart/2005/8/layout/vProcess5"/>
    <dgm:cxn modelId="{EC2F9B5C-4053-4691-A7C0-85A11F668E25}" type="presOf" srcId="{94E46D9B-0B23-4D6E-9A60-C51C12D084FE}" destId="{576E4549-88F7-468C-BBE2-7C2692BBA053}" srcOrd="0" destOrd="0" presId="urn:microsoft.com/office/officeart/2005/8/layout/vProcess5"/>
    <dgm:cxn modelId="{7FED4469-B7E1-42D2-A346-1640842D3314}" type="presOf" srcId="{74FF18FC-B602-4868-BBDD-D638A2BAEA7E}" destId="{6A486967-3DB0-4566-9925-39F3C7708FE3}" srcOrd="0" destOrd="0" presId="urn:microsoft.com/office/officeart/2005/8/layout/vProcess5"/>
    <dgm:cxn modelId="{CF62A64F-C46E-4E0D-AB4E-69F54CFBC5B0}" type="presOf" srcId="{81504272-82F0-4F9A-A8CE-CDAF71293B91}" destId="{42057445-AF34-492A-959A-71D4F4B3689A}" srcOrd="1" destOrd="2" presId="urn:microsoft.com/office/officeart/2005/8/layout/vProcess5"/>
    <dgm:cxn modelId="{4D110B50-A590-418E-8CE6-0B9A94F28646}" srcId="{74FF18FC-B602-4868-BBDD-D638A2BAEA7E}" destId="{81504272-82F0-4F9A-A8CE-CDAF71293B91}" srcOrd="1" destOrd="0" parTransId="{124E1C45-3921-4612-AB19-C41A3F2F89C6}" sibTransId="{0F97541C-93A6-473D-86CD-6BA303C698B1}"/>
    <dgm:cxn modelId="{FB17F258-29F0-496F-92B6-20AAEC374CDD}" type="presOf" srcId="{62872F77-2C8A-4D18-A3AA-F08AC99A1EF0}" destId="{42057445-AF34-492A-959A-71D4F4B3689A}" srcOrd="1" destOrd="1" presId="urn:microsoft.com/office/officeart/2005/8/layout/vProcess5"/>
    <dgm:cxn modelId="{71FA4D86-BF7C-4ADE-A6B3-60461F19F4CB}" type="presOf" srcId="{0A1F226E-CBCD-4470-9D6E-E6CC1C2FAD90}" destId="{04FEEC51-61A3-41B5-B0AE-1C89E97FB546}" srcOrd="0" destOrd="0" presId="urn:microsoft.com/office/officeart/2005/8/layout/vProcess5"/>
    <dgm:cxn modelId="{59571587-0ACC-41B2-9EEB-A45FF7A9BC3C}" type="presOf" srcId="{0E2EB605-795C-49A0-8471-55F78629264A}" destId="{4DF054BE-08E4-453D-8A19-1EA0FF4CD2E3}" srcOrd="0" destOrd="0" presId="urn:microsoft.com/office/officeart/2005/8/layout/vProcess5"/>
    <dgm:cxn modelId="{68AF1B87-38B8-4609-961E-0C1EC7A0A255}" type="presOf" srcId="{9C9826FB-48BD-479F-806A-C9C6106BE3B4}" destId="{B0D836C9-9AB9-4164-897B-27AE8A395D4A}" srcOrd="0" destOrd="2" presId="urn:microsoft.com/office/officeart/2005/8/layout/vProcess5"/>
    <dgm:cxn modelId="{35733F9A-57F3-4A1A-9991-DD2C8EB8DF32}" srcId="{9EDFE9E3-C7C9-4F86-8C87-DC1832FCE460}" destId="{2F376415-BFA7-43C0-8BC1-10FE3A8AAAC8}" srcOrd="0" destOrd="0" parTransId="{56DEB65B-9534-4F9D-8686-E0379CF4C671}" sibTransId="{D85A70EF-44E2-4D14-96CE-30F99D8A180F}"/>
    <dgm:cxn modelId="{79A6709A-F4EB-447A-A59A-E2913696ED49}" srcId="{4A0E42D0-FDE7-4468-A9F8-7A3DCC35D3CA}" destId="{9C4B1BAE-B877-40CD-AC71-574D1B034BAF}" srcOrd="0" destOrd="0" parTransId="{3E5C01F9-FE5C-45F7-8E8A-ABFA4D2332FD}" sibTransId="{F0593FED-BB56-4543-8808-F1D53B717541}"/>
    <dgm:cxn modelId="{AE9F8D9C-21ED-4564-9553-B6D76A5C318F}" srcId="{4A0E42D0-FDE7-4468-A9F8-7A3DCC35D3CA}" destId="{A26476C9-A777-4226-8B02-AA2209F84C48}" srcOrd="2" destOrd="0" parTransId="{0286BC7A-086A-4184-AE74-169BB711887F}" sibTransId="{675F13C5-055E-4056-80E4-A564EC3021DE}"/>
    <dgm:cxn modelId="{2F84A2A1-F209-4B15-9F4D-A2B69FD643B5}" srcId="{74FF18FC-B602-4868-BBDD-D638A2BAEA7E}" destId="{62872F77-2C8A-4D18-A3AA-F08AC99A1EF0}" srcOrd="0" destOrd="0" parTransId="{C6433B86-1F52-4D81-BD8E-B209534D1010}" sibTransId="{3F4BE247-2B4D-4B16-B400-B6AF7C51056D}"/>
    <dgm:cxn modelId="{89E8E9A5-26C9-45C2-BF65-E81A71D64C6C}" type="presOf" srcId="{4A0E42D0-FDE7-4468-A9F8-7A3DCC35D3CA}" destId="{5A463277-C793-441F-9CE6-565B6CD8DB73}" srcOrd="1" destOrd="0" presId="urn:microsoft.com/office/officeart/2005/8/layout/vProcess5"/>
    <dgm:cxn modelId="{F4937EBF-3DC9-4AD3-A414-68E3D89575C3}" type="presOf" srcId="{9EDFE9E3-C7C9-4F86-8C87-DC1832FCE460}" destId="{323F26A3-2CA1-42A8-BFC4-A1C4D242FF57}" srcOrd="0" destOrd="0" presId="urn:microsoft.com/office/officeart/2005/8/layout/vProcess5"/>
    <dgm:cxn modelId="{7380F4C2-38AC-4B12-AE96-89CC75877F4B}" type="presOf" srcId="{2F376415-BFA7-43C0-8BC1-10FE3A8AAAC8}" destId="{323F26A3-2CA1-42A8-BFC4-A1C4D242FF57}" srcOrd="0" destOrd="1" presId="urn:microsoft.com/office/officeart/2005/8/layout/vProcess5"/>
    <dgm:cxn modelId="{0DFF2BC4-D096-4356-891D-452B504958CC}" type="presOf" srcId="{0E2EB605-795C-49A0-8471-55F78629264A}" destId="{B115E1D8-3F09-4E33-8D24-B1B254B821DA}" srcOrd="1" destOrd="0" presId="urn:microsoft.com/office/officeart/2005/8/layout/vProcess5"/>
    <dgm:cxn modelId="{C61C85CB-4347-4337-AF77-ED8AD67D8F2A}" type="presOf" srcId="{81504272-82F0-4F9A-A8CE-CDAF71293B91}" destId="{6A486967-3DB0-4566-9925-39F3C7708FE3}" srcOrd="0" destOrd="2" presId="urn:microsoft.com/office/officeart/2005/8/layout/vProcess5"/>
    <dgm:cxn modelId="{D45E88CE-1AFD-4056-A1E2-ED67F4E5385A}" srcId="{4A0E42D0-FDE7-4468-A9F8-7A3DCC35D3CA}" destId="{9C9826FB-48BD-479F-806A-C9C6106BE3B4}" srcOrd="1" destOrd="0" parTransId="{744EEEC5-B90A-47A3-A283-3C44BE183B23}" sibTransId="{C921178F-4A57-4568-A2C4-850CDB511BF1}"/>
    <dgm:cxn modelId="{7556C3D8-A0C9-4ECD-A366-A201A0312F64}" type="presOf" srcId="{2F376415-BFA7-43C0-8BC1-10FE3A8AAAC8}" destId="{E2C124DB-D2CF-499F-9EA4-551120C37FAD}" srcOrd="1" destOrd="1" presId="urn:microsoft.com/office/officeart/2005/8/layout/vProcess5"/>
    <dgm:cxn modelId="{02F85CE5-B9A7-45AF-BDA8-4C245B5E184D}" type="presOf" srcId="{9C9826FB-48BD-479F-806A-C9C6106BE3B4}" destId="{5A463277-C793-441F-9CE6-565B6CD8DB73}" srcOrd="1" destOrd="2" presId="urn:microsoft.com/office/officeart/2005/8/layout/vProcess5"/>
    <dgm:cxn modelId="{9EC013E9-4DB7-4C02-81B7-0D05735833B0}" type="presOf" srcId="{66920A2B-2D8F-469C-A3C7-DAFD09B1A975}" destId="{5A5816AE-3AEB-471F-8C2D-2570D44FB8AD}" srcOrd="0" destOrd="0" presId="urn:microsoft.com/office/officeart/2005/8/layout/vProcess5"/>
    <dgm:cxn modelId="{6E2A77ED-82C0-4913-A583-DFFB2DE55829}" srcId="{0A1F226E-CBCD-4470-9D6E-E6CC1C2FAD90}" destId="{74FF18FC-B602-4868-BBDD-D638A2BAEA7E}" srcOrd="2" destOrd="0" parTransId="{6B37528D-BA2E-45DA-AECB-20A1A0D0AB94}" sibTransId="{94E46D9B-0B23-4D6E-9A60-C51C12D084FE}"/>
    <dgm:cxn modelId="{02390DF7-4B48-4A4F-9984-CDD4B1677AD4}" type="presOf" srcId="{9C4B1BAE-B877-40CD-AC71-574D1B034BAF}" destId="{B0D836C9-9AB9-4164-897B-27AE8A395D4A}" srcOrd="0" destOrd="1" presId="urn:microsoft.com/office/officeart/2005/8/layout/vProcess5"/>
    <dgm:cxn modelId="{7D3C9EF7-C5CC-4D04-BF59-6E7D4837306D}" type="presOf" srcId="{A26476C9-A777-4226-8B02-AA2209F84C48}" destId="{5A463277-C793-441F-9CE6-565B6CD8DB73}" srcOrd="1" destOrd="3" presId="urn:microsoft.com/office/officeart/2005/8/layout/vProcess5"/>
    <dgm:cxn modelId="{B13F07F8-ED84-43EC-A322-97BEBC4DCA1F}" type="presOf" srcId="{62872F77-2C8A-4D18-A3AA-F08AC99A1EF0}" destId="{6A486967-3DB0-4566-9925-39F3C7708FE3}" srcOrd="0" destOrd="1" presId="urn:microsoft.com/office/officeart/2005/8/layout/vProcess5"/>
    <dgm:cxn modelId="{15FD4FEA-2878-4892-AFE6-4B0264145F91}" type="presParOf" srcId="{04FEEC51-61A3-41B5-B0AE-1C89E97FB546}" destId="{0B825474-16C7-4117-BB32-0FE1D1781CDE}" srcOrd="0" destOrd="0" presId="urn:microsoft.com/office/officeart/2005/8/layout/vProcess5"/>
    <dgm:cxn modelId="{2BBCE066-7A30-47E1-AB21-6C50B3792E90}" type="presParOf" srcId="{04FEEC51-61A3-41B5-B0AE-1C89E97FB546}" destId="{B0D836C9-9AB9-4164-897B-27AE8A395D4A}" srcOrd="1" destOrd="0" presId="urn:microsoft.com/office/officeart/2005/8/layout/vProcess5"/>
    <dgm:cxn modelId="{AF295A08-440C-491D-B4E8-ADCF1A1375D3}" type="presParOf" srcId="{04FEEC51-61A3-41B5-B0AE-1C89E97FB546}" destId="{323F26A3-2CA1-42A8-BFC4-A1C4D242FF57}" srcOrd="2" destOrd="0" presId="urn:microsoft.com/office/officeart/2005/8/layout/vProcess5"/>
    <dgm:cxn modelId="{E1B3BA66-A006-426A-81DA-93B3EB20B487}" type="presParOf" srcId="{04FEEC51-61A3-41B5-B0AE-1C89E97FB546}" destId="{6A486967-3DB0-4566-9925-39F3C7708FE3}" srcOrd="3" destOrd="0" presId="urn:microsoft.com/office/officeart/2005/8/layout/vProcess5"/>
    <dgm:cxn modelId="{C0206FD2-8A6E-43B2-B062-A68D58021F92}" type="presParOf" srcId="{04FEEC51-61A3-41B5-B0AE-1C89E97FB546}" destId="{4DF054BE-08E4-453D-8A19-1EA0FF4CD2E3}" srcOrd="4" destOrd="0" presId="urn:microsoft.com/office/officeart/2005/8/layout/vProcess5"/>
    <dgm:cxn modelId="{6ACC6A36-48AC-4817-8801-9E405BE9FD82}" type="presParOf" srcId="{04FEEC51-61A3-41B5-B0AE-1C89E97FB546}" destId="{5A5816AE-3AEB-471F-8C2D-2570D44FB8AD}" srcOrd="5" destOrd="0" presId="urn:microsoft.com/office/officeart/2005/8/layout/vProcess5"/>
    <dgm:cxn modelId="{EBE9A0A2-1FA1-4AF9-A449-034F270CDEC0}" type="presParOf" srcId="{04FEEC51-61A3-41B5-B0AE-1C89E97FB546}" destId="{E8FA4D0D-4374-4706-B1EA-370DC639AF4C}" srcOrd="6" destOrd="0" presId="urn:microsoft.com/office/officeart/2005/8/layout/vProcess5"/>
    <dgm:cxn modelId="{7CE45051-567B-41F3-9B43-26CCF7F628F0}" type="presParOf" srcId="{04FEEC51-61A3-41B5-B0AE-1C89E97FB546}" destId="{576E4549-88F7-468C-BBE2-7C2692BBA053}" srcOrd="7" destOrd="0" presId="urn:microsoft.com/office/officeart/2005/8/layout/vProcess5"/>
    <dgm:cxn modelId="{91F20974-E5FA-47B1-A2DE-F39B3EE6B774}" type="presParOf" srcId="{04FEEC51-61A3-41B5-B0AE-1C89E97FB546}" destId="{5A463277-C793-441F-9CE6-565B6CD8DB73}" srcOrd="8" destOrd="0" presId="urn:microsoft.com/office/officeart/2005/8/layout/vProcess5"/>
    <dgm:cxn modelId="{CEB0DEC3-FCEB-4930-B90A-76E627533181}" type="presParOf" srcId="{04FEEC51-61A3-41B5-B0AE-1C89E97FB546}" destId="{E2C124DB-D2CF-499F-9EA4-551120C37FAD}" srcOrd="9" destOrd="0" presId="urn:microsoft.com/office/officeart/2005/8/layout/vProcess5"/>
    <dgm:cxn modelId="{D8335B30-C438-4389-9AA8-314A1D70403F}" type="presParOf" srcId="{04FEEC51-61A3-41B5-B0AE-1C89E97FB546}" destId="{42057445-AF34-492A-959A-71D4F4B3689A}" srcOrd="10" destOrd="0" presId="urn:microsoft.com/office/officeart/2005/8/layout/vProcess5"/>
    <dgm:cxn modelId="{F55534C7-4665-4BD1-B81E-3C688BD7502B}" type="presParOf" srcId="{04FEEC51-61A3-41B5-B0AE-1C89E97FB546}" destId="{B115E1D8-3F09-4E33-8D24-B1B254B821D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CD829-90DE-4CB6-BB6A-9895296D578E}">
      <dsp:nvSpPr>
        <dsp:cNvPr id="0" name=""/>
        <dsp:cNvSpPr/>
      </dsp:nvSpPr>
      <dsp:spPr>
        <a:xfrm>
          <a:off x="259587" y="0"/>
          <a:ext cx="1510523" cy="12327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1000" b="-11000"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C9FCF-63E0-4C2A-945C-61881697505E}">
      <dsp:nvSpPr>
        <dsp:cNvPr id="0" name=""/>
        <dsp:cNvSpPr/>
      </dsp:nvSpPr>
      <dsp:spPr>
        <a:xfrm>
          <a:off x="259587" y="1357060"/>
          <a:ext cx="4315781" cy="52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/>
            <a:t>Moved all electricity meter services to Stark as of 15</a:t>
          </a:r>
          <a:r>
            <a:rPr lang="en-GB" sz="2100" kern="1200" baseline="30000"/>
            <a:t>th</a:t>
          </a:r>
          <a:r>
            <a:rPr lang="en-GB" sz="2100" kern="1200"/>
            <a:t> January 2026</a:t>
          </a:r>
          <a:endParaRPr lang="en-US" sz="2100" kern="1200"/>
        </a:p>
      </dsp:txBody>
      <dsp:txXfrm>
        <a:off x="259587" y="1357060"/>
        <a:ext cx="4315781" cy="528330"/>
      </dsp:txXfrm>
    </dsp:sp>
    <dsp:sp modelId="{F4753A4A-2E93-4C7A-AB57-5B82C459CA3F}">
      <dsp:nvSpPr>
        <dsp:cNvPr id="0" name=""/>
        <dsp:cNvSpPr/>
      </dsp:nvSpPr>
      <dsp:spPr>
        <a:xfrm>
          <a:off x="259587" y="1943199"/>
          <a:ext cx="4315781" cy="1598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Central contract to reduce costs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Charges relating to billing currently appear in your standing charges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These will disappear from the monthly invoices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You will receive a standalone invoice for this, once per year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But won't require changes to your budgeting for energy</a:t>
          </a:r>
          <a:endParaRPr lang="en-US" sz="1600" kern="1200"/>
        </a:p>
      </dsp:txBody>
      <dsp:txXfrm>
        <a:off x="259587" y="1943199"/>
        <a:ext cx="4315781" cy="1598512"/>
      </dsp:txXfrm>
    </dsp:sp>
    <dsp:sp modelId="{5A83FB1C-3712-4E98-9449-BB382A7C37CF}">
      <dsp:nvSpPr>
        <dsp:cNvPr id="0" name=""/>
        <dsp:cNvSpPr/>
      </dsp:nvSpPr>
      <dsp:spPr>
        <a:xfrm>
          <a:off x="5330630" y="0"/>
          <a:ext cx="1510523" cy="12327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D9AE8-B210-45D9-8A3B-73C9C6FA1810}">
      <dsp:nvSpPr>
        <dsp:cNvPr id="0" name=""/>
        <dsp:cNvSpPr/>
      </dsp:nvSpPr>
      <dsp:spPr>
        <a:xfrm>
          <a:off x="5330630" y="1357060"/>
          <a:ext cx="4315781" cy="52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/>
            <a:t>Meter Exchanges and Upgrades</a:t>
          </a:r>
          <a:endParaRPr lang="en-US" sz="2100" kern="1200"/>
        </a:p>
      </dsp:txBody>
      <dsp:txXfrm>
        <a:off x="5330630" y="1357060"/>
        <a:ext cx="4315781" cy="528330"/>
      </dsp:txXfrm>
    </dsp:sp>
    <dsp:sp modelId="{8FAB5421-D771-43A6-B72C-E6FED6A1BA66}">
      <dsp:nvSpPr>
        <dsp:cNvPr id="0" name=""/>
        <dsp:cNvSpPr/>
      </dsp:nvSpPr>
      <dsp:spPr>
        <a:xfrm>
          <a:off x="5330630" y="1943199"/>
          <a:ext cx="4315781" cy="1598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Push to upgrade electricity meters that aren’t Smart or AMR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This will reduce the need for regular meter reading for sites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Most of you already have upgraded meters</a:t>
          </a: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- Planned for holiday periods to minimise disruption</a:t>
          </a:r>
          <a:endParaRPr lang="en-US" sz="1600" kern="1200"/>
        </a:p>
      </dsp:txBody>
      <dsp:txXfrm>
        <a:off x="5330630" y="1943199"/>
        <a:ext cx="4315781" cy="15985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836C9-9AB9-4164-897B-27AE8A395D4A}">
      <dsp:nvSpPr>
        <dsp:cNvPr id="0" name=""/>
        <dsp:cNvSpPr/>
      </dsp:nvSpPr>
      <dsp:spPr>
        <a:xfrm>
          <a:off x="0" y="0"/>
          <a:ext cx="6218505" cy="1408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Certificate Types</a:t>
          </a:r>
          <a:endParaRPr lang="en-US" sz="15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DEC – Display Energy Certificate – Valid for a year – Recharged to site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EPC – Energy Performance Certificate – Valid for 10 years – NOT recharged to site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TM44 – Air Conditioning Certificate – Valid for 5 years – Recharged to site</a:t>
          </a:r>
          <a:endParaRPr lang="en-US" sz="1200" kern="1200"/>
        </a:p>
      </dsp:txBody>
      <dsp:txXfrm>
        <a:off x="41244" y="41244"/>
        <a:ext cx="4579983" cy="1325687"/>
      </dsp:txXfrm>
    </dsp:sp>
    <dsp:sp modelId="{323F26A3-2CA1-42A8-BFC4-A1C4D242FF57}">
      <dsp:nvSpPr>
        <dsp:cNvPr id="0" name=""/>
        <dsp:cNvSpPr/>
      </dsp:nvSpPr>
      <dsp:spPr>
        <a:xfrm>
          <a:off x="520799" y="1664207"/>
          <a:ext cx="6218505" cy="1408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Completed certificates can be found in your SharePoint folder</a:t>
          </a:r>
          <a:endParaRPr lang="en-US" sz="15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Under “</a:t>
          </a:r>
          <a:r>
            <a:rPr lang="en-GB" sz="1200" i="1" kern="1200"/>
            <a:t>DEC-EPC-TM44</a:t>
          </a:r>
          <a:r>
            <a:rPr lang="en-GB" sz="1200" kern="1200"/>
            <a:t>”</a:t>
          </a:r>
          <a:endParaRPr lang="en-US" sz="1200" kern="1200"/>
        </a:p>
      </dsp:txBody>
      <dsp:txXfrm>
        <a:off x="562043" y="1705451"/>
        <a:ext cx="4699903" cy="1325687"/>
      </dsp:txXfrm>
    </dsp:sp>
    <dsp:sp modelId="{6A486967-3DB0-4566-9925-39F3C7708FE3}">
      <dsp:nvSpPr>
        <dsp:cNvPr id="0" name=""/>
        <dsp:cNvSpPr/>
      </dsp:nvSpPr>
      <dsp:spPr>
        <a:xfrm>
          <a:off x="1033826" y="3328415"/>
          <a:ext cx="6218505" cy="1408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Recharges for the last batch were journalled to you at the beginning of 2026</a:t>
          </a:r>
          <a:endParaRPr lang="en-US" sz="15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We use the best value provider to ensure you are getting the best price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Next batch ongoing and have been in contact with sites</a:t>
          </a:r>
          <a:endParaRPr lang="en-US" sz="1200" kern="1200"/>
        </a:p>
      </dsp:txBody>
      <dsp:txXfrm>
        <a:off x="1075070" y="3369659"/>
        <a:ext cx="4707676" cy="1325687"/>
      </dsp:txXfrm>
    </dsp:sp>
    <dsp:sp modelId="{4DF054BE-08E4-453D-8A19-1EA0FF4CD2E3}">
      <dsp:nvSpPr>
        <dsp:cNvPr id="0" name=""/>
        <dsp:cNvSpPr/>
      </dsp:nvSpPr>
      <dsp:spPr>
        <a:xfrm>
          <a:off x="1554626" y="4992623"/>
          <a:ext cx="6218505" cy="1408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If you have any questions about your certificates, please get in touch</a:t>
          </a:r>
          <a:endParaRPr lang="en-US" sz="1500" kern="1200"/>
        </a:p>
      </dsp:txBody>
      <dsp:txXfrm>
        <a:off x="1595870" y="5033867"/>
        <a:ext cx="4699903" cy="1325687"/>
      </dsp:txXfrm>
    </dsp:sp>
    <dsp:sp modelId="{5A5816AE-3AEB-471F-8C2D-2570D44FB8AD}">
      <dsp:nvSpPr>
        <dsp:cNvPr id="0" name=""/>
        <dsp:cNvSpPr/>
      </dsp:nvSpPr>
      <dsp:spPr>
        <a:xfrm>
          <a:off x="5303191" y="1078534"/>
          <a:ext cx="915314" cy="91531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09137" y="1078534"/>
        <a:ext cx="503422" cy="688774"/>
      </dsp:txXfrm>
    </dsp:sp>
    <dsp:sp modelId="{E8FA4D0D-4374-4706-B1EA-370DC639AF4C}">
      <dsp:nvSpPr>
        <dsp:cNvPr id="0" name=""/>
        <dsp:cNvSpPr/>
      </dsp:nvSpPr>
      <dsp:spPr>
        <a:xfrm>
          <a:off x="5823991" y="2742742"/>
          <a:ext cx="915314" cy="9153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29937" y="2742742"/>
        <a:ext cx="503422" cy="688774"/>
      </dsp:txXfrm>
    </dsp:sp>
    <dsp:sp modelId="{576E4549-88F7-468C-BBE2-7C2692BBA053}">
      <dsp:nvSpPr>
        <dsp:cNvPr id="0" name=""/>
        <dsp:cNvSpPr/>
      </dsp:nvSpPr>
      <dsp:spPr>
        <a:xfrm>
          <a:off x="6337017" y="4406950"/>
          <a:ext cx="915314" cy="915314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542963" y="4406950"/>
        <a:ext cx="503422" cy="6887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73009CC5-E3B2-4B29-9050-E9E435A109E9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8FC2D40-15A5-4713-8A39-465F7B73F4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21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C2D40-15A5-4713-8A39-465F7B73F4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28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C2D40-15A5-4713-8A39-465F7B73F4E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634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C2D40-15A5-4713-8A39-465F7B73F4E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424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C2D40-15A5-4713-8A39-465F7B73F4E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942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1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45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48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149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28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90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649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468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40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26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63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324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99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32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48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9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2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C2338-EE5D-42EE-89C2-D2CE4488D93A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74A4-7CA0-4284-92A3-8651493A9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613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1081-007A-D6AF-12EA-84268BF6A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3" y="516308"/>
            <a:ext cx="8791575" cy="2387600"/>
          </a:xfrm>
        </p:spPr>
        <p:txBody>
          <a:bodyPr/>
          <a:lstStyle/>
          <a:p>
            <a:r>
              <a:rPr lang="en-GB"/>
              <a:t>Utilities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199E2-9E64-FDCC-924A-3A8D2D518C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7346" y="3145751"/>
            <a:ext cx="3184037" cy="20084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</a:rPr>
              <a:t>Batches &amp; Accruals</a:t>
            </a:r>
            <a:endParaRPr lang="en-US">
              <a:solidFill>
                <a:schemeClr val="bg2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</a:rPr>
              <a:t>Trend Data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DCA4CA9-BF06-90AB-B89F-DCEE6902796A}"/>
              </a:ext>
            </a:extLst>
          </p:cNvPr>
          <p:cNvSpPr txBox="1">
            <a:spLocks/>
          </p:cNvSpPr>
          <p:nvPr/>
        </p:nvSpPr>
        <p:spPr>
          <a:xfrm>
            <a:off x="2116912" y="3247764"/>
            <a:ext cx="4869712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</a:rPr>
              <a:t>Metering</a:t>
            </a:r>
          </a:p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</a:rPr>
              <a:t>Certificates</a:t>
            </a:r>
            <a:endParaRPr lang="en-US">
              <a:solidFill>
                <a:schemeClr val="bg2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Laser Price predictions</a:t>
            </a:r>
            <a:endParaRPr lang="en-GB">
              <a:solidFill>
                <a:schemeClr val="bg2"/>
              </a:solidFill>
              <a:latin typeface="Tw Cen MT"/>
              <a:ea typeface="Calibri"/>
              <a:cs typeface="Calibri"/>
            </a:endParaRPr>
          </a:p>
          <a:p>
            <a:pPr marL="342900" indent="-342900">
              <a:buFontTx/>
              <a:buChar char="-"/>
            </a:pPr>
            <a:r>
              <a:rPr lang="en-GB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Market comparison</a:t>
            </a:r>
            <a:endParaRPr lang="en-GB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0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6270675-9512-4978-8583-36659256E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41FB15-5903-75A4-E9B0-2628915A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en-GB"/>
              <a:t>Changes to Meters and costs</a:t>
            </a: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2D23DFAB-4637-0939-4450-81843FE8F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807599"/>
              </p:ext>
            </p:extLst>
          </p:nvPr>
        </p:nvGraphicFramePr>
        <p:xfrm>
          <a:off x="1141411" y="1728280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2135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4B9C16B-AC4A-44ED-9075-F76549B46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2A2FEB6-F419-4684-9ABC-9E32E012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0" y="-11384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21E24A15-28D6-4CEB-9268-0BB0BEEAF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345933F-9633-4510-90E1-08B0E2A19E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C68A48FB-1BE4-4053-A76F-5A5511BA0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8149777B-6A9F-4C95-BF44-F96464507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0654845E-622A-4AD3-8F3A-6E1DEAB5F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DF1C0739-3D08-4C83-857E-B0724A6E8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D235EAA0-7D5A-453A-9643-EE7A4954E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94C6FB7C-72DE-42DE-8F58-CCE9B8F55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FE31E0FE-EC8D-4EA7-BD9D-02F8C54F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69FE4B12-13E0-48F9-9E18-66406B8D3C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87FAADC3-B321-43EE-B8F3-2842D84098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90461464-1683-402F-A72B-8558CC677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70F594E7-32D0-45B9-A3CF-636CF6FCB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8AEF60E1-26C2-4E3C-B839-347DDD23C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792FE54B-EE9D-4E57-B6BC-6A9196BE8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2BE56DF-619D-463E-8F88-CABA09DA8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C7430457-1935-4BBF-A6A7-7C3125A02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BB006150-E547-4E84-A2B1-59131F3D5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A8CD074-956B-41A4-870B-001554B69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070C253B-974E-459F-AD0B-705722482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BBC07B3D-A631-44EA-861A-7D80383A10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32039DC6-B4CF-4A5A-8D17-3A568D125C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99E0C81F-5D8D-4AF8-BDE5-4DF75868F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0D946680-855C-41EC-BBA2-61F6F776E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E6FAD9E8-6E13-45A0-A5D6-8BCAD27B4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0CCBC8FA-0581-454F-9FD1-6B6102A1A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5D6C328F-65A5-41E8-86E9-E4E638CC3B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41" name="Picture 2">
            <a:extLst>
              <a:ext uri="{FF2B5EF4-FFF2-40B4-BE49-F238E27FC236}">
                <a16:creationId xmlns:a16="http://schemas.microsoft.com/office/drawing/2014/main" id="{3E94A106-9341-485C-9057-9D62B2BD0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B53044DC-4918-43DA-B49D-91673C6C9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DCE6B36-1420-43AB-86CF-4E653A51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0" y="-9998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46" name="Rectangle 5">
              <a:extLst>
                <a:ext uri="{FF2B5EF4-FFF2-40B4-BE49-F238E27FC236}">
                  <a16:creationId xmlns:a16="http://schemas.microsoft.com/office/drawing/2014/main" id="{72626E0B-9628-468E-A713-011C02F60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id="{93F7977A-BD91-4B0D-9A8D-372DB67AD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7">
              <a:extLst>
                <a:ext uri="{FF2B5EF4-FFF2-40B4-BE49-F238E27FC236}">
                  <a16:creationId xmlns:a16="http://schemas.microsoft.com/office/drawing/2014/main" id="{9FEE6A56-01A1-404D-864E-1C2587C9AF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8">
              <a:extLst>
                <a:ext uri="{FF2B5EF4-FFF2-40B4-BE49-F238E27FC236}">
                  <a16:creationId xmlns:a16="http://schemas.microsoft.com/office/drawing/2014/main" id="{E74DBBF2-EF6F-4E3E-B183-F8EEE7609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9">
              <a:extLst>
                <a:ext uri="{FF2B5EF4-FFF2-40B4-BE49-F238E27FC236}">
                  <a16:creationId xmlns:a16="http://schemas.microsoft.com/office/drawing/2014/main" id="{ABCF0F27-B056-474C-A0FB-1DB747A92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0">
              <a:extLst>
                <a:ext uri="{FF2B5EF4-FFF2-40B4-BE49-F238E27FC236}">
                  <a16:creationId xmlns:a16="http://schemas.microsoft.com/office/drawing/2014/main" id="{0A0A5B7B-BA2A-45CC-AABE-9D5B08A5D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3C9A5D2B-1787-4954-9108-B9D497A87C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818C4F8B-7556-49A7-83C6-C8F631F6A9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22BED614-D078-47EA-9C72-190217FDD5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73DE0BF2-86D7-4038-AC4B-AF0F116A5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11D8BB55-D027-420C-9EF9-49B3BA79DC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Line 16">
              <a:extLst>
                <a:ext uri="{FF2B5EF4-FFF2-40B4-BE49-F238E27FC236}">
                  <a16:creationId xmlns:a16="http://schemas.microsoft.com/office/drawing/2014/main" id="{3FAEF5CE-07ED-46A7-9777-D86C70719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29CAFB1A-357C-4313-B734-1CD4E4F9D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653161D3-8634-4BB7-A2BC-028C4EAA1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9537546A-6FF1-408B-AFE2-BBF7D3482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F73EE662-79B7-404B-B1B8-0E096BE4C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" name="Rectangle 21">
              <a:extLst>
                <a:ext uri="{FF2B5EF4-FFF2-40B4-BE49-F238E27FC236}">
                  <a16:creationId xmlns:a16="http://schemas.microsoft.com/office/drawing/2014/main" id="{B6DDB906-1F52-4D64-8493-4816EDDD3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4FA472A5-ABEA-4961-897B-7EB96AF09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23">
              <a:extLst>
                <a:ext uri="{FF2B5EF4-FFF2-40B4-BE49-F238E27FC236}">
                  <a16:creationId xmlns:a16="http://schemas.microsoft.com/office/drawing/2014/main" id="{54226E99-C38F-4456-A1F8-8897483FD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24">
              <a:extLst>
                <a:ext uri="{FF2B5EF4-FFF2-40B4-BE49-F238E27FC236}">
                  <a16:creationId xmlns:a16="http://schemas.microsoft.com/office/drawing/2014/main" id="{0A4A0196-A383-4629-B9A5-9C87E846C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25">
              <a:extLst>
                <a:ext uri="{FF2B5EF4-FFF2-40B4-BE49-F238E27FC236}">
                  <a16:creationId xmlns:a16="http://schemas.microsoft.com/office/drawing/2014/main" id="{BA5E608D-2E7B-4662-A9A0-18D4E0F0D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26">
              <a:extLst>
                <a:ext uri="{FF2B5EF4-FFF2-40B4-BE49-F238E27FC236}">
                  <a16:creationId xmlns:a16="http://schemas.microsoft.com/office/drawing/2014/main" id="{5E211F37-790F-4BD7-B055-022AE0C2E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27">
              <a:extLst>
                <a:ext uri="{FF2B5EF4-FFF2-40B4-BE49-F238E27FC236}">
                  <a16:creationId xmlns:a16="http://schemas.microsoft.com/office/drawing/2014/main" id="{96F375D0-232A-490A-9499-CB5FBA3FD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28">
              <a:extLst>
                <a:ext uri="{FF2B5EF4-FFF2-40B4-BE49-F238E27FC236}">
                  <a16:creationId xmlns:a16="http://schemas.microsoft.com/office/drawing/2014/main" id="{6B33B423-FD0F-4780-A0D6-32FC040B3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29">
              <a:extLst>
                <a:ext uri="{FF2B5EF4-FFF2-40B4-BE49-F238E27FC236}">
                  <a16:creationId xmlns:a16="http://schemas.microsoft.com/office/drawing/2014/main" id="{B6BD1710-838F-4CDD-A000-C6C710A6A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30">
              <a:extLst>
                <a:ext uri="{FF2B5EF4-FFF2-40B4-BE49-F238E27FC236}">
                  <a16:creationId xmlns:a16="http://schemas.microsoft.com/office/drawing/2014/main" id="{0BB93533-1C95-4B0A-B0E2-168602B08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31">
              <a:extLst>
                <a:ext uri="{FF2B5EF4-FFF2-40B4-BE49-F238E27FC236}">
                  <a16:creationId xmlns:a16="http://schemas.microsoft.com/office/drawing/2014/main" id="{CB0B113D-1987-4D89-A475-511E092FE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74" name="Picture 2">
            <a:extLst>
              <a:ext uri="{FF2B5EF4-FFF2-40B4-BE49-F238E27FC236}">
                <a16:creationId xmlns:a16="http://schemas.microsoft.com/office/drawing/2014/main" id="{9BE36DBF-0333-4D36-A5BF-81FDA2406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13238"/>
            <a:ext cx="4062718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13402D-336B-98DC-89B3-AE3C836B1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330" y="1134681"/>
            <a:ext cx="2743310" cy="4255025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Certificate Updates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C60B9A2E-2CA9-792D-F58A-A646689083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790748"/>
              </p:ext>
            </p:extLst>
          </p:nvPr>
        </p:nvGraphicFramePr>
        <p:xfrm>
          <a:off x="4277330" y="96253"/>
          <a:ext cx="7773132" cy="6400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818622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F3C8F-4AA8-A4BB-362C-87A614FF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/>
              <a:t>Laser price predictions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E43EA1-B5A8-1C36-587B-0AFDE9A49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679365"/>
          </a:xfrm>
        </p:spPr>
        <p:txBody>
          <a:bodyPr>
            <a:normAutofit lnSpcReduction="10000"/>
          </a:bodyPr>
          <a:lstStyle/>
          <a:p>
            <a:r>
              <a:rPr lang="en-GB"/>
              <a:t>LASER have begun to feed through to Wokingham Borough Council some estimated figures showing the proportion of change to usage costs for supplies. LASER send through a range of potential price changes and these are subject to change as they are not the final figure.</a:t>
            </a:r>
          </a:p>
          <a:p>
            <a:r>
              <a:rPr lang="en-GB"/>
              <a:t>Electricity is expected to </a:t>
            </a:r>
            <a:r>
              <a:rPr lang="en-GB" b="1"/>
              <a:t>go up </a:t>
            </a:r>
            <a:r>
              <a:rPr lang="en-GB"/>
              <a:t>by up to 7.4%; the increase could be less than this value.</a:t>
            </a:r>
          </a:p>
          <a:p>
            <a:r>
              <a:rPr lang="en-GB"/>
              <a:t>Gas prices are excepted to </a:t>
            </a:r>
            <a:r>
              <a:rPr lang="en-GB" b="1"/>
              <a:t>go down </a:t>
            </a:r>
            <a:r>
              <a:rPr lang="en-GB"/>
              <a:t>by up to -4.4%; the decrease could be less than this value.</a:t>
            </a: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386181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C38B-2AF4-D632-0830-0B9D5965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Market Comparison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CF975-55BE-E0C9-ECC4-AA05FB3C6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977" y="1606392"/>
            <a:ext cx="9905999" cy="4844649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Half Hourly Electricity Rate example: WBC recharging contract – 20.55099 per kWh compared to between 24.8 to 26.9 pence per kWh for a medium to large business in 2026 under a commercial contract. This represents an estimated minimum saving of more than </a:t>
            </a:r>
            <a:r>
              <a:rPr lang="en-GB" b="1"/>
              <a:t>17% </a:t>
            </a:r>
            <a:r>
              <a:rPr lang="en-GB"/>
              <a:t>on other commercial contracts kWh rate.</a:t>
            </a:r>
          </a:p>
          <a:p>
            <a:r>
              <a:rPr lang="en-GB"/>
              <a:t>Non-Half Hourly electricity rate example: WBC recharging contract – 20.86014 per kWh compared to 26.3 to 26.7 pence per kWh for a medium sized business in 2026 under a commercial contract. This represents an estimated minimum saving of more than </a:t>
            </a:r>
            <a:r>
              <a:rPr lang="en-GB" b="1"/>
              <a:t>20% </a:t>
            </a:r>
            <a:r>
              <a:rPr lang="en-GB"/>
              <a:t>on other commercial contracts kWh rate.</a:t>
            </a:r>
          </a:p>
          <a:p>
            <a:r>
              <a:rPr lang="en-GB"/>
              <a:t>Gas rate example: WBC recharging contract – 3.6514 pence per kWh compared to between 6.2 to 7.2 pence per kWh from various providers (Scottish, BG </a:t>
            </a:r>
            <a:r>
              <a:rPr lang="en-GB" err="1"/>
              <a:t>ect</a:t>
            </a:r>
            <a:r>
              <a:rPr lang="en-GB"/>
              <a:t>.). This represents an estimated saving of more than </a:t>
            </a:r>
            <a:r>
              <a:rPr lang="en-GB" b="1"/>
              <a:t>38% </a:t>
            </a:r>
            <a:r>
              <a:rPr lang="en-GB"/>
              <a:t>on other commercial contracts kWh rate.</a:t>
            </a:r>
          </a:p>
        </p:txBody>
      </p:sp>
    </p:spTree>
    <p:extLst>
      <p:ext uri="{BB962C8B-B14F-4D97-AF65-F5344CB8AC3E}">
        <p14:creationId xmlns:p14="http://schemas.microsoft.com/office/powerpoint/2010/main" val="3246699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C6CE-8646-0784-ACFC-D72706172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Batches &amp; Accruals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55EA-A40B-428E-D801-989107DA9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14" y="2411811"/>
            <a:ext cx="10888596" cy="4004931"/>
          </a:xfrm>
        </p:spPr>
        <p:txBody>
          <a:bodyPr>
            <a:normAutofit/>
          </a:bodyPr>
          <a:lstStyle/>
          <a:p>
            <a:r>
              <a:rPr lang="en-GB">
                <a:latin typeface="Calibri" panose="020F0502020204030204" pitchFamily="34" charset="0"/>
              </a:rPr>
              <a:t>Gas and Water are processed up to and including December 2025 usage for almost all sites.</a:t>
            </a:r>
          </a:p>
          <a:p>
            <a:r>
              <a:rPr lang="en-GB">
                <a:latin typeface="Calibri" panose="020F0502020204030204" pitchFamily="34" charset="0"/>
              </a:rPr>
              <a:t>Electricity usage bills for December 2025 have just been issued due to a delay with Npower providing PDF bill copies on mass to WBC. </a:t>
            </a:r>
          </a:p>
          <a:p>
            <a:r>
              <a:rPr lang="en-GB">
                <a:latin typeface="Calibri" panose="020F0502020204030204" pitchFamily="34" charset="0"/>
              </a:rPr>
              <a:t>Schools will be required to do their own accruals for utility costs as per instructions from the school finance helpdesk. I would recommend using an average of your past 3 months of invoicing to work out an estimated monthly accrual rate and then applying this for any months of the financial year you have not yet been charged.</a:t>
            </a:r>
          </a:p>
        </p:txBody>
      </p:sp>
    </p:spTree>
    <p:extLst>
      <p:ext uri="{BB962C8B-B14F-4D97-AF65-F5344CB8AC3E}">
        <p14:creationId xmlns:p14="http://schemas.microsoft.com/office/powerpoint/2010/main" val="79222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83DB-30BF-5B84-4499-1242822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60" y="1122363"/>
            <a:ext cx="7559039" cy="30273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BE54C-0B31-0D31-FCBF-CE1AD3503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010" y="4149724"/>
            <a:ext cx="7539989" cy="11080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cap="all"/>
              <a:t>All correspondence through energyteam@wokingham.gov.uk</a:t>
            </a:r>
          </a:p>
        </p:txBody>
      </p:sp>
    </p:spTree>
    <p:extLst>
      <p:ext uri="{BB962C8B-B14F-4D97-AF65-F5344CB8AC3E}">
        <p14:creationId xmlns:p14="http://schemas.microsoft.com/office/powerpoint/2010/main" val="2599632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2d118b-4b14-4725-9975-2b231ef2ed32" xsi:nil="true"/>
    <lcf76f155ced4ddcb4097134ff3c332f xmlns="fd1cf6e2-5505-4cbd-8587-019aaa4360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12541B8D8A445855D579DCD10E17E" ma:contentTypeVersion="12" ma:contentTypeDescription="Create a new document." ma:contentTypeScope="" ma:versionID="cf08683acc35cf8a798e7278662643f6">
  <xsd:schema xmlns:xsd="http://www.w3.org/2001/XMLSchema" xmlns:xs="http://www.w3.org/2001/XMLSchema" xmlns:p="http://schemas.microsoft.com/office/2006/metadata/properties" xmlns:ns2="fd1cf6e2-5505-4cbd-8587-019aaa4360f2" xmlns:ns3="6c2d118b-4b14-4725-9975-2b231ef2ed32" targetNamespace="http://schemas.microsoft.com/office/2006/metadata/properties" ma:root="true" ma:fieldsID="fbf16cc70e823482e709ae0108e3db93" ns2:_="" ns3:_="">
    <xsd:import namespace="fd1cf6e2-5505-4cbd-8587-019aaa4360f2"/>
    <xsd:import namespace="6c2d118b-4b14-4725-9975-2b231ef2ed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cf6e2-5505-4cbd-8587-019aaa436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f4c14d-ad24-42e9-89ea-41944c85aa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d118b-4b14-4725-9975-2b231ef2ed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ce76ea-d845-4ed9-913d-3363ce58f426}" ma:internalName="TaxCatchAll" ma:showField="CatchAllData" ma:web="6c2d118b-4b14-4725-9975-2b231ef2ed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D8C743-297A-494D-A780-A1325279F1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BA3124-0518-4CBA-8CCC-631DF4BBD1F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60b0f3fc-20a2-48f1-8036-478c907e5971"/>
    <ds:schemaRef ds:uri="38f58c59-45e1-416c-8dfc-d04eebe9ad85"/>
    <ds:schemaRef ds:uri="http://schemas.microsoft.com/office/infopath/2007/PartnerControls"/>
    <ds:schemaRef ds:uri="6e675510-5d27-43f3-9e42-fdbaddd5e9d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56425F2-C205-401D-AA3D-3CE8208F431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596</Words>
  <Application>Microsoft Office PowerPoint</Application>
  <PresentationFormat>Widescreen</PresentationFormat>
  <Paragraphs>48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Tw Cen MT</vt:lpstr>
      <vt:lpstr>Circuit</vt:lpstr>
      <vt:lpstr>Utilities Updates</vt:lpstr>
      <vt:lpstr>Changes to Meters and costs</vt:lpstr>
      <vt:lpstr>Certificate Updates</vt:lpstr>
      <vt:lpstr>Laser price predictions</vt:lpstr>
      <vt:lpstr>Market Comparison</vt:lpstr>
      <vt:lpstr>Batches &amp; Accruals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Quinlan</dc:creator>
  <cp:lastModifiedBy>Frances Sham</cp:lastModifiedBy>
  <cp:revision>1</cp:revision>
  <dcterms:created xsi:type="dcterms:W3CDTF">2024-09-12T13:11:31Z</dcterms:created>
  <dcterms:modified xsi:type="dcterms:W3CDTF">2026-02-25T11:26:07Z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0x0101009A712541B8D8A445855D579DCD10E17E</vt:lpwstr>
  </property>
  <property fmtid="{D5CDD505-2E9C-101B-9397-08002B2CF9AE}" pid="3" name="MediaServiceImageTags">
    <vt:lpwstr/>
  </property>
  <property fmtid="{D5CDD505-2E9C-101B-9397-08002B2CF9AE}" pid="4" name="MSIP_Label_d17f5eab-0951-45e7-baa9-357beec0b77b_Enabled">
    <vt:lpwstr>true</vt:lpwstr>
  </property>
  <property fmtid="{D5CDD505-2E9C-101B-9397-08002B2CF9AE}" pid="5" name="MSIP_Label_d17f5eab-0951-45e7-baa9-357beec0b77b_SetDate">
    <vt:lpwstr>2024-10-10T08:41:02Z</vt:lpwstr>
  </property>
  <property fmtid="{D5CDD505-2E9C-101B-9397-08002B2CF9AE}" pid="6" name="MSIP_Label_d17f5eab-0951-45e7-baa9-357beec0b77b_Method">
    <vt:lpwstr>Privileged</vt:lpwstr>
  </property>
  <property fmtid="{D5CDD505-2E9C-101B-9397-08002B2CF9AE}" pid="7" name="MSIP_Label_d17f5eab-0951-45e7-baa9-357beec0b77b_Name">
    <vt:lpwstr>Document</vt:lpwstr>
  </property>
  <property fmtid="{D5CDD505-2E9C-101B-9397-08002B2CF9AE}" pid="8" name="MSIP_Label_d17f5eab-0951-45e7-baa9-357beec0b77b_SiteId">
    <vt:lpwstr>996ee15c-0b3e-4a6f-8e65-120a9a51821a</vt:lpwstr>
  </property>
  <property fmtid="{D5CDD505-2E9C-101B-9397-08002B2CF9AE}" pid="9" name="MSIP_Label_d17f5eab-0951-45e7-baa9-357beec0b77b_ActionId">
    <vt:lpwstr>115b113c-86f1-48dc-8931-a46210aea2db</vt:lpwstr>
  </property>
  <property fmtid="{D5CDD505-2E9C-101B-9397-08002B2CF9AE}" pid="10" name="MSIP_Label_d17f5eab-0951-45e7-baa9-357beec0b77b_ContentBits">
    <vt:lpwstr>0</vt:lpwstr>
  </property>
</Properties>
</file>